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15"/>
  </p:notesMasterIdLst>
  <p:sldIdLst>
    <p:sldId id="256" r:id="rId2"/>
    <p:sldId id="257" r:id="rId3"/>
    <p:sldId id="258" r:id="rId4"/>
    <p:sldId id="261" r:id="rId5"/>
    <p:sldId id="259" r:id="rId6"/>
    <p:sldId id="260" r:id="rId7"/>
    <p:sldId id="268" r:id="rId8"/>
    <p:sldId id="269" r:id="rId9"/>
    <p:sldId id="270" r:id="rId10"/>
    <p:sldId id="271" r:id="rId11"/>
    <p:sldId id="272" r:id="rId12"/>
    <p:sldId id="273" r:id="rId13"/>
    <p:sldId id="274"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5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10" autoAdjust="0"/>
  </p:normalViewPr>
  <p:slideViewPr>
    <p:cSldViewPr snapToGrid="0">
      <p:cViewPr varScale="1">
        <p:scale>
          <a:sx n="87" d="100"/>
          <a:sy n="87" d="100"/>
        </p:scale>
        <p:origin x="90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biohacking\Konferenz\pr&#228;sentation\survey%20answers%20G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biohacking\Konferenz\pr&#228;sentation\survey%20answers%20G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biohacking\Konferenz\pr&#228;sentation\survey%20answers%20G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biohacking\Konferenz\pr&#228;sentation\survey%20answers%20G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biohacking\Konferenz\pr&#228;sentation\survey%20answers%20G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Where do you perform biohacking?</a:t>
            </a:r>
            <a:endParaRPr lang="de-AT" dirty="0"/>
          </a:p>
        </c:rich>
      </c:tx>
      <c:layout>
        <c:manualLayout>
          <c:xMode val="edge"/>
          <c:yMode val="edge"/>
          <c:x val="0.15509711286089242"/>
          <c:y val="4.62962962962962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36E-409E-B2BD-BAE14CEC4C7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36E-409E-B2BD-BAE14CEC4C7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36E-409E-B2BD-BAE14CEC4C7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36E-409E-B2BD-BAE14CEC4C7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36E-409E-B2BD-BAE14CEC4C7C}"/>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36E-409E-B2BD-BAE14CEC4C7C}"/>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B36E-409E-B2BD-BAE14CEC4C7C}"/>
              </c:ext>
            </c:extLst>
          </c:dPt>
          <c:cat>
            <c:strRef>
              <c:f>Tabelle1!$B$66:$B$72</c:f>
              <c:strCache>
                <c:ptCount val="7"/>
                <c:pt idx="0">
                  <c:v>Community Lab</c:v>
                </c:pt>
                <c:pt idx="1">
                  <c:v>Hackerspace</c:v>
                </c:pt>
                <c:pt idx="2">
                  <c:v>FabLab</c:v>
                </c:pt>
                <c:pt idx="3">
                  <c:v>Academic Lab</c:v>
                </c:pt>
                <c:pt idx="4">
                  <c:v>Company Lab</c:v>
                </c:pt>
                <c:pt idx="5">
                  <c:v>Private Lab</c:v>
                </c:pt>
                <c:pt idx="6">
                  <c:v>At home</c:v>
                </c:pt>
              </c:strCache>
            </c:strRef>
          </c:cat>
          <c:val>
            <c:numRef>
              <c:f>Tabelle1!$C$66:$C$72</c:f>
              <c:numCache>
                <c:formatCode>General</c:formatCode>
                <c:ptCount val="7"/>
                <c:pt idx="0">
                  <c:v>23</c:v>
                </c:pt>
                <c:pt idx="1">
                  <c:v>26</c:v>
                </c:pt>
                <c:pt idx="2">
                  <c:v>4</c:v>
                </c:pt>
                <c:pt idx="3">
                  <c:v>9</c:v>
                </c:pt>
                <c:pt idx="4">
                  <c:v>7</c:v>
                </c:pt>
                <c:pt idx="5">
                  <c:v>4</c:v>
                </c:pt>
                <c:pt idx="6">
                  <c:v>19</c:v>
                </c:pt>
              </c:numCache>
            </c:numRef>
          </c:val>
          <c:extLst xmlns:c16r2="http://schemas.microsoft.com/office/drawing/2015/06/chart">
            <c:ext xmlns:c16="http://schemas.microsoft.com/office/drawing/2014/chart" uri="{C3380CC4-5D6E-409C-BE32-E72D297353CC}">
              <c16:uniqueId val="{0000000E-B36E-409E-B2BD-BAE14CEC4C7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Which</a:t>
            </a:r>
            <a:r>
              <a:rPr lang="de-DE" baseline="0"/>
              <a:t> organisms would you use for Genome Editing?</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09C-455F-AD8B-1752E3D6B2E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09C-455F-AD8B-1752E3D6B2E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09C-455F-AD8B-1752E3D6B2E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09C-455F-AD8B-1752E3D6B2E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09C-455F-AD8B-1752E3D6B2E2}"/>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09C-455F-AD8B-1752E3D6B2E2}"/>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109C-455F-AD8B-1752E3D6B2E2}"/>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109C-455F-AD8B-1752E3D6B2E2}"/>
              </c:ext>
            </c:extLst>
          </c:dPt>
          <c:cat>
            <c:strRef>
              <c:f>Tabelle1!$B$50:$B$57</c:f>
              <c:strCache>
                <c:ptCount val="8"/>
                <c:pt idx="0">
                  <c:v>bacteria, yeasts</c:v>
                </c:pt>
                <c:pt idx="1">
                  <c:v>plants</c:v>
                </c:pt>
                <c:pt idx="2">
                  <c:v>eukaryotic cell lines</c:v>
                </c:pt>
                <c:pt idx="3">
                  <c:v>animals</c:v>
                </c:pt>
                <c:pt idx="4">
                  <c:v>human body</c:v>
                </c:pt>
                <c:pt idx="5">
                  <c:v>human germ line</c:v>
                </c:pt>
                <c:pt idx="6">
                  <c:v>insects</c:v>
                </c:pt>
                <c:pt idx="7">
                  <c:v>other</c:v>
                </c:pt>
              </c:strCache>
            </c:strRef>
          </c:cat>
          <c:val>
            <c:numRef>
              <c:f>Tabelle1!$C$50:$C$57</c:f>
              <c:numCache>
                <c:formatCode>General</c:formatCode>
                <c:ptCount val="8"/>
                <c:pt idx="0">
                  <c:v>28</c:v>
                </c:pt>
                <c:pt idx="1">
                  <c:v>16</c:v>
                </c:pt>
                <c:pt idx="2">
                  <c:v>11</c:v>
                </c:pt>
                <c:pt idx="3">
                  <c:v>4</c:v>
                </c:pt>
                <c:pt idx="4">
                  <c:v>7</c:v>
                </c:pt>
                <c:pt idx="5">
                  <c:v>1</c:v>
                </c:pt>
                <c:pt idx="6">
                  <c:v>6</c:v>
                </c:pt>
                <c:pt idx="7">
                  <c:v>4</c:v>
                </c:pt>
              </c:numCache>
            </c:numRef>
          </c:val>
          <c:extLst xmlns:c16r2="http://schemas.microsoft.com/office/drawing/2015/06/chart">
            <c:ext xmlns:c16="http://schemas.microsoft.com/office/drawing/2014/chart" uri="{C3380CC4-5D6E-409C-BE32-E72D297353CC}">
              <c16:uniqueId val="{00000010-109C-455F-AD8B-1752E3D6B2E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What</a:t>
            </a:r>
            <a:r>
              <a:rPr lang="de-DE" baseline="0"/>
              <a:t> are your intentions for using Genome Editing as a Biohacker?</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7606686436421172"/>
          <c:y val="0.21456038332768748"/>
          <c:w val="0.28924561695968165"/>
          <c:h val="0.40136589815194973"/>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778-4F35-A328-A99B0674E2A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778-4F35-A328-A99B0674E2AF}"/>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778-4F35-A328-A99B0674E2AF}"/>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778-4F35-A328-A99B0674E2AF}"/>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1778-4F35-A328-A99B0674E2AF}"/>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1778-4F35-A328-A99B0674E2AF}"/>
              </c:ext>
            </c:extLst>
          </c:dPt>
          <c:cat>
            <c:strRef>
              <c:f>Tabelle1!$B$19:$B$24</c:f>
              <c:strCache>
                <c:ptCount val="6"/>
                <c:pt idx="0">
                  <c:v>learning the technique</c:v>
                </c:pt>
                <c:pt idx="1">
                  <c:v>create an organism with new features</c:v>
                </c:pt>
                <c:pt idx="2">
                  <c:v>produce a certain substance</c:v>
                </c:pt>
                <c:pt idx="3">
                  <c:v>following a higher goal (curing diseases)</c:v>
                </c:pt>
                <c:pt idx="4">
                  <c:v>just for fun</c:v>
                </c:pt>
                <c:pt idx="5">
                  <c:v>other</c:v>
                </c:pt>
              </c:strCache>
            </c:strRef>
          </c:cat>
          <c:val>
            <c:numRef>
              <c:f>Tabelle1!$C$19:$C$24</c:f>
              <c:numCache>
                <c:formatCode>General</c:formatCode>
                <c:ptCount val="6"/>
                <c:pt idx="0">
                  <c:v>26</c:v>
                </c:pt>
                <c:pt idx="1">
                  <c:v>23</c:v>
                </c:pt>
                <c:pt idx="2">
                  <c:v>18</c:v>
                </c:pt>
                <c:pt idx="3">
                  <c:v>21</c:v>
                </c:pt>
                <c:pt idx="4">
                  <c:v>11</c:v>
                </c:pt>
                <c:pt idx="5">
                  <c:v>5</c:v>
                </c:pt>
              </c:numCache>
            </c:numRef>
          </c:val>
          <c:extLst xmlns:c16r2="http://schemas.microsoft.com/office/drawing/2015/06/chart">
            <c:ext xmlns:c16="http://schemas.microsoft.com/office/drawing/2014/chart" uri="{C3380CC4-5D6E-409C-BE32-E72D297353CC}">
              <c16:uniqueId val="{0000000C-1778-4F35-A328-A99B0674E2A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4234699887764616E-2"/>
          <c:y val="0.65253590488671886"/>
          <c:w val="0.86616868986679907"/>
          <c:h val="0.324889180519101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As a Biohacker do/did</a:t>
            </a:r>
            <a:r>
              <a:rPr lang="de-DE" baseline="0"/>
              <a:t> you use Genome Editing in experiments?</a:t>
            </a:r>
            <a:endParaRPr lang="de-DE"/>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F3F-485D-8AC5-84A619A1B12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F3F-485D-8AC5-84A619A1B12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F3F-485D-8AC5-84A619A1B12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F3F-485D-8AC5-84A619A1B120}"/>
              </c:ext>
            </c:extLst>
          </c:dPt>
          <c:cat>
            <c:strRef>
              <c:f>Tabelle1!$B$2:$B$5</c:f>
              <c:strCache>
                <c:ptCount val="4"/>
                <c:pt idx="0">
                  <c:v>never </c:v>
                </c:pt>
                <c:pt idx="1">
                  <c:v>once</c:v>
                </c:pt>
                <c:pt idx="2">
                  <c:v>several times</c:v>
                </c:pt>
                <c:pt idx="3">
                  <c:v>very often</c:v>
                </c:pt>
              </c:strCache>
            </c:strRef>
          </c:cat>
          <c:val>
            <c:numRef>
              <c:f>Tabelle1!$C$2:$C$5</c:f>
              <c:numCache>
                <c:formatCode>General</c:formatCode>
                <c:ptCount val="4"/>
                <c:pt idx="0">
                  <c:v>30</c:v>
                </c:pt>
                <c:pt idx="1">
                  <c:v>4</c:v>
                </c:pt>
                <c:pt idx="2">
                  <c:v>13</c:v>
                </c:pt>
                <c:pt idx="3">
                  <c:v>1</c:v>
                </c:pt>
              </c:numCache>
            </c:numRef>
          </c:val>
          <c:extLst xmlns:c16r2="http://schemas.microsoft.com/office/drawing/2015/06/chart">
            <c:ext xmlns:c16="http://schemas.microsoft.com/office/drawing/2014/chart" uri="{C3380CC4-5D6E-409C-BE32-E72D297353CC}">
              <c16:uniqueId val="{00000008-6F3F-485D-8AC5-84A619A1B12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de-DE"/>
              <a:t>Would you welcome the idea of more people having access to Genome editing?</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8F4-47D2-BB83-459F6B155E8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8F4-47D2-BB83-459F6B155E8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8F4-47D2-BB83-459F6B155E8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8F4-47D2-BB83-459F6B155E82}"/>
              </c:ext>
            </c:extLst>
          </c:dPt>
          <c:cat>
            <c:strRef>
              <c:f>Tabelle1!$B$33:$B$36</c:f>
              <c:strCache>
                <c:ptCount val="4"/>
                <c:pt idx="0">
                  <c:v>yes</c:v>
                </c:pt>
                <c:pt idx="1">
                  <c:v>no</c:v>
                </c:pt>
                <c:pt idx="2">
                  <c:v>no opinion</c:v>
                </c:pt>
                <c:pt idx="3">
                  <c:v>other</c:v>
                </c:pt>
              </c:strCache>
            </c:strRef>
          </c:cat>
          <c:val>
            <c:numRef>
              <c:f>Tabelle1!$C$33:$C$36</c:f>
              <c:numCache>
                <c:formatCode>General</c:formatCode>
                <c:ptCount val="4"/>
                <c:pt idx="0">
                  <c:v>27</c:v>
                </c:pt>
                <c:pt idx="1">
                  <c:v>1</c:v>
                </c:pt>
                <c:pt idx="2">
                  <c:v>4</c:v>
                </c:pt>
                <c:pt idx="3">
                  <c:v>6</c:v>
                </c:pt>
              </c:numCache>
            </c:numRef>
          </c:val>
          <c:extLst xmlns:c16r2="http://schemas.microsoft.com/office/drawing/2015/06/chart">
            <c:ext xmlns:c16="http://schemas.microsoft.com/office/drawing/2014/chart" uri="{C3380CC4-5D6E-409C-BE32-E72D297353CC}">
              <c16:uniqueId val="{00000008-F8F4-47D2-BB83-459F6B155E8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175912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90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Then we wanted to know about their expectations of the future of genome editing in biohacking.</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About two third of the participants agreed, that Genome Editing methods extend biohacking activities.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got answers, that it was an exciting new technology that generates enthusiasm and interest. Some also pointed out the factor that it saves time and resources compared to other methods. And there was generally great enthusiasm that new creative ideas will come up thanks to genome editing.</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there were also some voices that said, genome editing was quite similar to genetic engineering and that it did not extend the possibilities that much.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some also stated that more time, knowledge and regulation is needed for the use of genome editing in biohacking.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33DF2FF3-B050-4FE8-B5C7-F6F42361F8CA}" type="slidenum">
              <a:rPr lang="de-DE" smtClean="0"/>
              <a:t>10</a:t>
            </a:fld>
            <a:endParaRPr lang="de-DE"/>
          </a:p>
        </p:txBody>
      </p:sp>
    </p:spTree>
    <p:extLst>
      <p:ext uri="{BB962C8B-B14F-4D97-AF65-F5344CB8AC3E}">
        <p14:creationId xmlns:p14="http://schemas.microsoft.com/office/powerpoint/2010/main" val="272282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Then we wanted to know their opinion if this would result in increased risk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we got more nuanced answers.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Many stated that they think it would not lead to increased risk, if it is done correctly, by educated people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extensive learning process and needed dedication for successful genome editing would prevent misuse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there was a statement that the accompanied discussion could increase awareness and security</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some biohackers also feared the possibility of making specific targets for gene drives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 there was the argument that more people having access would increase the possibility that something will go wrong</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many participants pointed out the caution and responsibility needed for experimenting with genome editing.</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33DF2FF3-B050-4FE8-B5C7-F6F42361F8CA}" type="slidenum">
              <a:rPr lang="de-DE" smtClean="0"/>
              <a:t>11</a:t>
            </a:fld>
            <a:endParaRPr lang="de-DE"/>
          </a:p>
        </p:txBody>
      </p:sp>
    </p:spTree>
    <p:extLst>
      <p:ext uri="{BB962C8B-B14F-4D97-AF65-F5344CB8AC3E}">
        <p14:creationId xmlns:p14="http://schemas.microsoft.com/office/powerpoint/2010/main" val="71104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Finally, we asked the survey participants if they would welcome the idea of more people having access to genome editing.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large majority stated yes, there was only one participant that would not welcome the idea.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there were comments, that genome editing has to be regulated, that supervision and good education is needed as well as caution, responsibility and accountability. </a:t>
            </a:r>
            <a:endParaRPr lang="de-DE" sz="1200" kern="1200" dirty="0">
              <a:solidFill>
                <a:schemeClr val="tx1"/>
              </a:solidFill>
              <a:effectLst/>
              <a:latin typeface="+mn-lt"/>
              <a:ea typeface="+mn-ea"/>
              <a:cs typeface="+mn-cs"/>
            </a:endParaRPr>
          </a:p>
          <a:p>
            <a:r>
              <a:rPr lang="de-DE" dirty="0"/>
              <a:t/>
            </a:r>
            <a:br>
              <a:rPr lang="de-DE" dirty="0"/>
            </a:br>
            <a:endParaRPr lang="de-DE" dirty="0"/>
          </a:p>
        </p:txBody>
      </p:sp>
      <p:sp>
        <p:nvSpPr>
          <p:cNvPr id="4" name="Foliennummernplatzhalter 3"/>
          <p:cNvSpPr>
            <a:spLocks noGrp="1"/>
          </p:cNvSpPr>
          <p:nvPr>
            <p:ph type="sldNum" sz="quarter" idx="5"/>
          </p:nvPr>
        </p:nvSpPr>
        <p:spPr/>
        <p:txBody>
          <a:bodyPr/>
          <a:lstStyle/>
          <a:p>
            <a:fld id="{33DF2FF3-B050-4FE8-B5C7-F6F42361F8CA}" type="slidenum">
              <a:rPr lang="de-DE" smtClean="0"/>
              <a:t>12</a:t>
            </a:fld>
            <a:endParaRPr lang="de-DE"/>
          </a:p>
        </p:txBody>
      </p:sp>
    </p:spTree>
    <p:extLst>
      <p:ext uri="{BB962C8B-B14F-4D97-AF65-F5344CB8AC3E}">
        <p14:creationId xmlns:p14="http://schemas.microsoft.com/office/powerpoint/2010/main" val="360749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Our survey is still ongoing, however we can draw some conclusions from it: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biohacking community is a big interest in the genome editing technology. Many biohackers already have made experiences with genome editing methods, and some are not at all interested in using it.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also the awareness of responsibility for biohacking projects which is demonstrated in the code of ethics and the willingness to discuss potentials and risks of biohacking. However, this is not specific for genome editing but for the whole spectrum of biohacking activities.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 is a very promising technology for biohackers as it adds possibilities, however it does not radically change the biohacking movement as there are other possibilities for interesting experiments.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the broad spectrum of biological techniques that biohackers can use, genome editing is rather a next step that helps biohackers to realize their projects than a game changing revolution. </a:t>
            </a:r>
            <a:endParaRPr lang="de-DE" dirty="0"/>
          </a:p>
          <a:p>
            <a:endParaRPr lang="de-DE" dirty="0"/>
          </a:p>
        </p:txBody>
      </p:sp>
      <p:sp>
        <p:nvSpPr>
          <p:cNvPr id="4" name="Foliennummernplatzhalter 3"/>
          <p:cNvSpPr>
            <a:spLocks noGrp="1"/>
          </p:cNvSpPr>
          <p:nvPr>
            <p:ph type="sldNum" sz="quarter" idx="5"/>
          </p:nvPr>
        </p:nvSpPr>
        <p:spPr/>
        <p:txBody>
          <a:bodyPr/>
          <a:lstStyle/>
          <a:p>
            <a:fld id="{33DF2FF3-B050-4FE8-B5C7-F6F42361F8CA}" type="slidenum">
              <a:rPr lang="de-DE" smtClean="0"/>
              <a:t>13</a:t>
            </a:fld>
            <a:endParaRPr lang="de-DE"/>
          </a:p>
        </p:txBody>
      </p:sp>
    </p:spTree>
    <p:extLst>
      <p:ext uri="{BB962C8B-B14F-4D97-AF65-F5344CB8AC3E}">
        <p14:creationId xmlns:p14="http://schemas.microsoft.com/office/powerpoint/2010/main" val="146370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8bd2cd82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8bd2cd82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de" dirty="0"/>
              <a:t>Nutrition based trend</a:t>
            </a:r>
          </a:p>
          <a:p>
            <a:pPr marL="0" lvl="0" indent="0" algn="l" rtl="0">
              <a:spcBef>
                <a:spcPts val="1600"/>
              </a:spcBef>
              <a:spcAft>
                <a:spcPts val="0"/>
              </a:spcAft>
              <a:buNone/>
            </a:pPr>
            <a:r>
              <a:rPr lang="de" dirty="0"/>
              <a:t>Citizen science</a:t>
            </a:r>
          </a:p>
          <a:p>
            <a:pPr marL="0" lvl="0" indent="0" algn="l" rtl="0">
              <a:spcBef>
                <a:spcPts val="1600"/>
              </a:spcBef>
              <a:spcAft>
                <a:spcPts val="0"/>
              </a:spcAft>
              <a:buNone/>
            </a:pPr>
            <a:r>
              <a:rPr lang="de-AT" dirty="0"/>
              <a:t>E</a:t>
            </a:r>
            <a:r>
              <a:rPr lang="de" dirty="0"/>
              <a:t>nhancement or „grinding“</a:t>
            </a:r>
          </a:p>
          <a:p>
            <a:pPr marL="0" lvl="0" indent="0" algn="l" rtl="0">
              <a:spcBef>
                <a:spcPts val="1600"/>
              </a:spcBef>
              <a:spcAft>
                <a:spcPts val="0"/>
              </a:spcAft>
              <a:buNone/>
            </a:pPr>
            <a:r>
              <a:rPr lang="de" dirty="0"/>
              <a:t>Bioterrorism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31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8bd2cd82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8bd2cd82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1600"/>
              </a:spcBef>
              <a:spcAft>
                <a:spcPts val="0"/>
              </a:spcAft>
              <a:buFontTx/>
              <a:buChar char="-"/>
            </a:pPr>
            <a:r>
              <a:rPr lang="de-AT" dirty="0" err="1"/>
              <a:t>Self</a:t>
            </a:r>
            <a:r>
              <a:rPr lang="de-AT" dirty="0"/>
              <a:t> i</a:t>
            </a:r>
            <a:r>
              <a:rPr lang="de" dirty="0"/>
              <a:t>nterest and curiosity</a:t>
            </a:r>
          </a:p>
          <a:p>
            <a:pPr marL="285750" lvl="0" indent="-285750" algn="l" rtl="0">
              <a:spcBef>
                <a:spcPts val="1600"/>
              </a:spcBef>
              <a:spcAft>
                <a:spcPts val="0"/>
              </a:spcAft>
              <a:buFontTx/>
              <a:buChar char="-"/>
            </a:pPr>
            <a:r>
              <a:rPr lang="de-AT" dirty="0"/>
              <a:t>A</a:t>
            </a:r>
            <a:r>
              <a:rPr lang="de" dirty="0"/>
              <a:t>ctuall doing/Making/Practising science</a:t>
            </a:r>
          </a:p>
          <a:p>
            <a:pPr marL="285750" lvl="0" indent="-285750" algn="l" rtl="0">
              <a:spcBef>
                <a:spcPts val="1600"/>
              </a:spcBef>
              <a:spcAft>
                <a:spcPts val="0"/>
              </a:spcAft>
              <a:buFontTx/>
              <a:buChar char="-"/>
            </a:pPr>
            <a:r>
              <a:rPr lang="de" dirty="0"/>
              <a:t>Do-it-yourself biology (DIYbio)</a:t>
            </a:r>
          </a:p>
          <a:p>
            <a:pPr marL="285750" lvl="0" indent="-285750" algn="l" rtl="0">
              <a:spcBef>
                <a:spcPts val="1600"/>
              </a:spcBef>
              <a:spcAft>
                <a:spcPts val="0"/>
              </a:spcAft>
              <a:buFontTx/>
              <a:buChar char="-"/>
            </a:pPr>
            <a:r>
              <a:rPr lang="de" dirty="0"/>
              <a:t>Hacking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4144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8bd2cd82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8bd2cd82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1"/>
              </a:buClr>
              <a:buSzPts val="1100"/>
              <a:buFont typeface="Arial"/>
              <a:buNone/>
            </a:pPr>
            <a:r>
              <a:rPr lang="de" dirty="0"/>
              <a:t/>
            </a:r>
            <a:br>
              <a:rPr lang="de" dirty="0"/>
            </a:br>
            <a:endParaRPr dirty="0"/>
          </a:p>
        </p:txBody>
      </p:sp>
    </p:spTree>
    <p:extLst>
      <p:ext uri="{BB962C8B-B14F-4D97-AF65-F5344CB8AC3E}">
        <p14:creationId xmlns:p14="http://schemas.microsoft.com/office/powerpoint/2010/main" val="419882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8bd2cd82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8bd2cd82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Building up a </a:t>
            </a:r>
            <a:r>
              <a:rPr lang="en-US" dirty="0" err="1"/>
              <a:t>biolab</a:t>
            </a:r>
            <a:r>
              <a:rPr lang="en-US" dirty="0"/>
              <a:t> (Foundation)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Crafting the equipment (DIY)</a:t>
            </a:r>
          </a:p>
          <a:p>
            <a:pPr marL="0" lvl="0" indent="0" algn="l" rtl="0">
              <a:spcBef>
                <a:spcPts val="1600"/>
              </a:spcBef>
              <a:spcAft>
                <a:spcPts val="0"/>
              </a:spcAft>
              <a:buNone/>
            </a:pPr>
            <a:r>
              <a:rPr lang="en-US" dirty="0"/>
              <a:t>Working </a:t>
            </a:r>
            <a:r>
              <a:rPr lang="en-US" dirty="0" err="1"/>
              <a:t>wetlab</a:t>
            </a:r>
            <a:endParaRPr lang="en-US" dirty="0"/>
          </a:p>
          <a:p>
            <a:pPr marL="0" lvl="0" indent="0" algn="l" rtl="0">
              <a:spcBef>
                <a:spcPts val="1600"/>
              </a:spcBef>
              <a:spcAft>
                <a:spcPts val="0"/>
              </a:spcAft>
              <a:buNone/>
            </a:pPr>
            <a:r>
              <a:rPr lang="en-US" dirty="0"/>
              <a:t>Hacking with bioinformatics</a:t>
            </a:r>
          </a:p>
          <a:p>
            <a:pPr marL="0" lvl="0" indent="0" algn="l" rtl="0">
              <a:spcBef>
                <a:spcPts val="1600"/>
              </a:spcBef>
              <a:spcAft>
                <a:spcPts val="0"/>
              </a:spcAft>
              <a:buNone/>
            </a:pPr>
            <a:r>
              <a:rPr lang="en-US" dirty="0"/>
              <a:t>Providing workshops</a:t>
            </a:r>
          </a:p>
          <a:p>
            <a:pPr marL="0" lvl="0" indent="0" algn="l" rtl="0">
              <a:spcBef>
                <a:spcPts val="1600"/>
              </a:spcBef>
              <a:spcAft>
                <a:spcPts val="0"/>
              </a:spcAft>
              <a:buNone/>
            </a:pPr>
            <a:endParaRPr lang="en-US" dirty="0"/>
          </a:p>
          <a:p>
            <a:pPr marL="0" lvl="0" indent="0" algn="l" rtl="0">
              <a:spcBef>
                <a:spcPts val="1600"/>
              </a:spcBef>
              <a:spcAft>
                <a:spcPts val="160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466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6b088df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6b088df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08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We learned that Biohacking is a young and dynamic movement that is dedicated to the life sciences, especially bio- and gene technology.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most potential and promising technologies in the field of life sciences is genome editing, especially high precision methods like CRISPR/Cas.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Since it was awarded the nature method of the year in 2011, there has been a big hype around it, it is said to be the biggest game changer to hit biology since the invention of the </a:t>
            </a:r>
            <a:r>
              <a:rPr lang="en-US" sz="1200" kern="1200" dirty="0" err="1">
                <a:solidFill>
                  <a:schemeClr val="tx1"/>
                </a:solidFill>
                <a:effectLst/>
                <a:latin typeface="+mn-lt"/>
                <a:ea typeface="+mn-ea"/>
                <a:cs typeface="+mn-cs"/>
              </a:rPr>
              <a:t>pcr</a:t>
            </a:r>
            <a:r>
              <a:rPr lang="en-US"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Apparently it is so easy and accessible, that according to a MIT scientist any idiot can do it, and it needs fewer time and </a:t>
            </a:r>
            <a:r>
              <a:rPr lang="en-US" sz="1200" kern="1200" dirty="0" err="1">
                <a:solidFill>
                  <a:schemeClr val="tx1"/>
                </a:solidFill>
                <a:effectLst/>
                <a:latin typeface="+mn-lt"/>
                <a:ea typeface="+mn-ea"/>
                <a:cs typeface="+mn-cs"/>
              </a:rPr>
              <a:t>ressources</a:t>
            </a:r>
            <a:r>
              <a:rPr lang="en-US" sz="1200" kern="1200" dirty="0">
                <a:solidFill>
                  <a:schemeClr val="tx1"/>
                </a:solidFill>
                <a:effectLst/>
                <a:latin typeface="+mn-lt"/>
                <a:ea typeface="+mn-ea"/>
                <a:cs typeface="+mn-cs"/>
              </a:rPr>
              <a:t> than former genetic engineering methods.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has of course also infected biohackers around the globe.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Genome editing is a very promising method for biohacking but also raised concerns that genome editing considerably extends what biohackers can do in their community labs and raised questions of safe handling and regulation of genome editing methods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33DF2FF3-B050-4FE8-B5C7-F6F42361F8CA}" type="slidenum">
              <a:rPr lang="de-DE" smtClean="0"/>
              <a:t>7</a:t>
            </a:fld>
            <a:endParaRPr lang="de-DE"/>
          </a:p>
        </p:txBody>
      </p:sp>
    </p:spTree>
    <p:extLst>
      <p:ext uri="{BB962C8B-B14F-4D97-AF65-F5344CB8AC3E}">
        <p14:creationId xmlns:p14="http://schemas.microsoft.com/office/powerpoint/2010/main" val="217217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Biohackers can use genome editing methods depending on the legal regulations.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the EU Genome editing methods underly the same restrictions as classical genetic engineering, therefore it is permitted in special safety labs and under the condition that the organisms are not released into the environment.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practical way for biohackers to get in touch with genome editing is by working with ready to use kits. The American Biohacker Josiah </a:t>
            </a:r>
            <a:r>
              <a:rPr lang="en-US" sz="1200" kern="1200" dirty="0" err="1">
                <a:solidFill>
                  <a:schemeClr val="tx1"/>
                </a:solidFill>
                <a:effectLst/>
                <a:latin typeface="+mn-lt"/>
                <a:ea typeface="+mn-ea"/>
                <a:cs typeface="+mn-cs"/>
              </a:rPr>
              <a:t>Zayner</a:t>
            </a:r>
            <a:r>
              <a:rPr lang="en-US" sz="1200" kern="1200" dirty="0">
                <a:solidFill>
                  <a:schemeClr val="tx1"/>
                </a:solidFill>
                <a:effectLst/>
                <a:latin typeface="+mn-lt"/>
                <a:ea typeface="+mn-ea"/>
                <a:cs typeface="+mn-cs"/>
              </a:rPr>
              <a:t> wants to make GE accessible to everyone and has started a business called The Odin that sells CRISPR Kits. These are designed to perform an experiment where non pathogenic </a:t>
            </a:r>
            <a:r>
              <a:rPr lang="en-US" sz="1200" kern="1200" dirty="0" err="1">
                <a:solidFill>
                  <a:schemeClr val="tx1"/>
                </a:solidFill>
                <a:effectLst/>
                <a:latin typeface="+mn-lt"/>
                <a:ea typeface="+mn-ea"/>
                <a:cs typeface="+mn-cs"/>
              </a:rPr>
              <a:t>e.coli</a:t>
            </a:r>
            <a:r>
              <a:rPr lang="en-US" sz="1200" kern="1200" dirty="0">
                <a:solidFill>
                  <a:schemeClr val="tx1"/>
                </a:solidFill>
                <a:effectLst/>
                <a:latin typeface="+mn-lt"/>
                <a:ea typeface="+mn-ea"/>
                <a:cs typeface="+mn-cs"/>
              </a:rPr>
              <a:t> is edited so that it can grow on a specific medium where it normally can´t.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Europe working with genome editing is only allowed in special safety labs, so there are special events, like biohacker summits or workshops where biohackers have the opportunity to experiment with this technique. However, in Germany for example the import of the CRISPR Kit is not allowed.</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far, as we know there have not been any big biohacking projects that use genome editing in Europe. To get a better insight into this topic, in our survey we had several questions that focused on the experience with and opinion on genome editing which I will present now. </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33DF2FF3-B050-4FE8-B5C7-F6F42361F8CA}" type="slidenum">
              <a:rPr lang="de-DE" smtClean="0"/>
              <a:t>8</a:t>
            </a:fld>
            <a:endParaRPr lang="de-DE"/>
          </a:p>
        </p:txBody>
      </p:sp>
    </p:spTree>
    <p:extLst>
      <p:ext uri="{BB962C8B-B14F-4D97-AF65-F5344CB8AC3E}">
        <p14:creationId xmlns:p14="http://schemas.microsoft.com/office/powerpoint/2010/main" val="356110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We found out the majority (60%) of the biohackers who answered our survey have never used genome editing before, however about 30% stated that they have already used it several times.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asked about their reasons to experiment with genome editing, we got answers like: it is a cool, hot topic, the future of biology and medicine, many stated that it increases the possibilities of their experiments and about 20% stated, that they don´t want to work with it at all</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the intentions of biohackers when using GE are quite divers. Biohackers are interested in learning the technique, creating organisms with new features, produce substances (e.g. enzymes) and following bigger goals like curing diseases.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of them would use bacteria and yeast organisms for genome editing, also plants and eukaryotic cell lines are interesting for biohackers to be used in genome editing.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33DF2FF3-B050-4FE8-B5C7-F6F42361F8CA}" type="slidenum">
              <a:rPr lang="de-DE" smtClean="0"/>
              <a:t>9</a:t>
            </a:fld>
            <a:endParaRPr lang="de-DE"/>
          </a:p>
        </p:txBody>
      </p:sp>
    </p:spTree>
    <p:extLst>
      <p:ext uri="{BB962C8B-B14F-4D97-AF65-F5344CB8AC3E}">
        <p14:creationId xmlns:p14="http://schemas.microsoft.com/office/powerpoint/2010/main" val="193849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89719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311510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de-DE"/>
              <a:t>Titelmasterformat durch Klicken bearbeiten</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1593031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de-DE"/>
              <a:t>Formatvorlagen des Textmasters bearbeiten</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285249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200009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de-DE"/>
              <a:t>Titelmasterformat durch Klicken bearbeiten</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129746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de-DE"/>
              <a:t>Titelmasterformat durch Klicken bearbeiten</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3358041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202266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3188335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‹Nr.›</a:t>
            </a:fld>
            <a:endParaRPr/>
          </a:p>
        </p:txBody>
      </p:sp>
    </p:spTree>
    <p:extLst>
      <p:ext uri="{BB962C8B-B14F-4D97-AF65-F5344CB8AC3E}">
        <p14:creationId xmlns:p14="http://schemas.microsoft.com/office/powerpoint/2010/main" val="407005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206871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89139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337187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42312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261386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381571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de-DE"/>
              <a:t>Titelmasterformat durch Klicken bearbeiten</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359537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e-DE"/>
              <a:t>Bild durch Klicken auf Symbol hinzufügen</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9168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screen">
            <a:extLst>
              <a:ext uri="{28A0092B-C50C-407E-A947-70E740481C1C}">
                <a14:useLocalDpi xmlns:a14="http://schemas.microsoft.com/office/drawing/2010/main"/>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cstate="screen">
            <a:extLst>
              <a:ext uri="{28A0092B-C50C-407E-A947-70E740481C1C}">
                <a14:useLocalDpi xmlns:a14="http://schemas.microsoft.com/office/drawing/2010/main"/>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cstate="screen">
            <a:extLst>
              <a:ext uri="{28A0092B-C50C-407E-A947-70E740481C1C}">
                <a14:useLocalDpi xmlns:a14="http://schemas.microsoft.com/office/drawing/2010/main"/>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cstate="screen">
            <a:extLst>
              <a:ext uri="{28A0092B-C50C-407E-A947-70E740481C1C}">
                <a14:useLocalDpi xmlns:a14="http://schemas.microsoft.com/office/drawing/2010/main"/>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lgn="r" rtl="0">
              <a:spcBef>
                <a:spcPts val="0"/>
              </a:spcBef>
              <a:spcAft>
                <a:spcPts val="0"/>
              </a:spcAft>
              <a:buNone/>
            </a:pPr>
            <a:fld id="{00000000-1234-1234-1234-123412341234}" type="slidenum">
              <a:rPr lang="de-AT" smtClean="0"/>
              <a:t>‹Nr.›</a:t>
            </a:fld>
            <a:endParaRPr lang="de-AT"/>
          </a:p>
        </p:txBody>
      </p:sp>
    </p:spTree>
    <p:extLst>
      <p:ext uri="{BB962C8B-B14F-4D97-AF65-F5344CB8AC3E}">
        <p14:creationId xmlns:p14="http://schemas.microsoft.com/office/powerpoint/2010/main" val="244882177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r>
              <a:rPr lang="de" sz="3000" dirty="0"/>
              <a:t>Biohacking as possible playground for genome editing</a:t>
            </a:r>
            <a:endParaRPr sz="3000" dirty="0"/>
          </a:p>
          <a:p>
            <a:pPr marL="0" lvl="0" indent="0" algn="ctr" rtl="0">
              <a:spcBef>
                <a:spcPts val="800"/>
              </a:spcBef>
              <a:spcAft>
                <a:spcPts val="0"/>
              </a:spcAft>
              <a:buNone/>
            </a:pPr>
            <a:endParaRPr dirty="0"/>
          </a:p>
        </p:txBody>
      </p:sp>
      <p:sp>
        <p:nvSpPr>
          <p:cNvPr id="55" name="Google Shape;55;p13"/>
          <p:cNvSpPr txBox="1">
            <a:spLocks noGrp="1"/>
          </p:cNvSpPr>
          <p:nvPr>
            <p:ph type="subTitle" idx="1"/>
          </p:nvPr>
        </p:nvSpPr>
        <p:spPr>
          <a:xfrm>
            <a:off x="866216" y="3260003"/>
            <a:ext cx="6619244" cy="6460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AT" sz="1800" dirty="0"/>
              <a:t>Caroline Pöchlauer</a:t>
            </a:r>
          </a:p>
          <a:p>
            <a:pPr marL="0" lvl="0" indent="0" algn="ctr" rtl="0">
              <a:spcBef>
                <a:spcPts val="0"/>
              </a:spcBef>
              <a:spcAft>
                <a:spcPts val="0"/>
              </a:spcAft>
              <a:buNone/>
            </a:pPr>
            <a:r>
              <a:rPr lang="de-AT" sz="1800" dirty="0"/>
              <a:t>Daniel Derndorfer</a:t>
            </a:r>
          </a:p>
          <a:p>
            <a:pPr marL="0" lvl="0" indent="0" algn="ctr" rtl="0">
              <a:spcBef>
                <a:spcPts val="0"/>
              </a:spcBef>
              <a:spcAft>
                <a:spcPts val="0"/>
              </a:spcAft>
              <a:buNone/>
            </a:pPr>
            <a:endParaRPr lang="de-AT" sz="2000" dirty="0"/>
          </a:p>
          <a:p>
            <a:pPr marL="0" lvl="0" indent="0" algn="ctr" rtl="0">
              <a:spcBef>
                <a:spcPts val="0"/>
              </a:spcBef>
              <a:spcAft>
                <a:spcPts val="0"/>
              </a:spcAft>
              <a:buNone/>
            </a:pPr>
            <a:r>
              <a:rPr lang="de-AT" sz="2000" dirty="0"/>
              <a:t>18th Annual STS Conference Graz,</a:t>
            </a:r>
          </a:p>
          <a:p>
            <a:pPr marL="0" lvl="0" indent="0" algn="ctr" rtl="0">
              <a:spcBef>
                <a:spcPts val="0"/>
              </a:spcBef>
              <a:spcAft>
                <a:spcPts val="0"/>
              </a:spcAft>
              <a:buNone/>
            </a:pPr>
            <a:r>
              <a:rPr lang="de-AT" sz="2000" dirty="0"/>
              <a:t>6-7 May 2019</a:t>
            </a:r>
            <a:endParaRP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 xmlns:a16="http://schemas.microsoft.com/office/drawing/2014/main" id="{C5A4C502-6750-40B4-BA96-8050D99D12E6}"/>
              </a:ext>
            </a:extLst>
          </p:cNvPr>
          <p:cNvSpPr>
            <a:spLocks noGrp="1"/>
          </p:cNvSpPr>
          <p:nvPr>
            <p:ph type="title"/>
          </p:nvPr>
        </p:nvSpPr>
        <p:spPr>
          <a:xfrm>
            <a:off x="628650" y="273844"/>
            <a:ext cx="7886700" cy="994172"/>
          </a:xfrm>
        </p:spPr>
        <p:txBody>
          <a:bodyPr>
            <a:noAutofit/>
          </a:bodyPr>
          <a:lstStyle/>
          <a:p>
            <a:pPr algn="ctr"/>
            <a:r>
              <a:rPr lang="en-US" sz="2800" dirty="0"/>
              <a:t>Do you expect Genome Editing methods such as CRISPR/Cas </a:t>
            </a:r>
            <a:r>
              <a:rPr lang="en-US" sz="2800" b="1" dirty="0"/>
              <a:t>to extend biohacking activities </a:t>
            </a:r>
            <a:r>
              <a:rPr lang="en-US" sz="2800" dirty="0"/>
              <a:t>?</a:t>
            </a:r>
          </a:p>
        </p:txBody>
      </p:sp>
      <p:sp>
        <p:nvSpPr>
          <p:cNvPr id="3" name="Inhaltsplatzhalter 2">
            <a:extLst>
              <a:ext uri="{FF2B5EF4-FFF2-40B4-BE49-F238E27FC236}">
                <a16:creationId xmlns="" xmlns:a16="http://schemas.microsoft.com/office/drawing/2014/main" id="{9395D9F5-73C4-4DCF-A8E3-F19D5F3BA5E2}"/>
              </a:ext>
            </a:extLst>
          </p:cNvPr>
          <p:cNvSpPr>
            <a:spLocks noGrp="1"/>
          </p:cNvSpPr>
          <p:nvPr>
            <p:ph idx="1"/>
          </p:nvPr>
        </p:nvSpPr>
        <p:spPr>
          <a:xfrm>
            <a:off x="628650" y="1123546"/>
            <a:ext cx="7886700" cy="3509177"/>
          </a:xfrm>
        </p:spPr>
        <p:txBody>
          <a:bodyPr>
            <a:normAutofit/>
          </a:bodyPr>
          <a:lstStyle/>
          <a:p>
            <a:pPr marL="0" indent="0">
              <a:buNone/>
            </a:pPr>
            <a:endParaRPr lang="en-US" sz="1800" i="1" dirty="0"/>
          </a:p>
          <a:p>
            <a:pPr marL="0" indent="0">
              <a:buNone/>
            </a:pPr>
            <a:endParaRPr lang="en-US" sz="1800" i="1" dirty="0"/>
          </a:p>
          <a:p>
            <a:pPr marL="0" indent="0">
              <a:buNone/>
            </a:pPr>
            <a:r>
              <a:rPr lang="en-US" sz="1800" i="1" dirty="0"/>
              <a:t>Generates enthusiasm and interest</a:t>
            </a:r>
          </a:p>
          <a:p>
            <a:pPr marL="0" indent="0">
              <a:buNone/>
            </a:pPr>
            <a:r>
              <a:rPr lang="en-US" sz="1800" i="1" dirty="0"/>
              <a:t>Saves time, resources</a:t>
            </a:r>
          </a:p>
          <a:p>
            <a:pPr marL="0" indent="0">
              <a:buNone/>
            </a:pPr>
            <a:r>
              <a:rPr lang="en-US" sz="1800" i="1" dirty="0"/>
              <a:t>New, creative ideas will come up</a:t>
            </a:r>
          </a:p>
          <a:p>
            <a:pPr marL="0" indent="0">
              <a:buNone/>
            </a:pPr>
            <a:endParaRPr lang="en-US" sz="1800" i="1" dirty="0"/>
          </a:p>
          <a:p>
            <a:pPr marL="0" indent="0">
              <a:buNone/>
            </a:pPr>
            <a:r>
              <a:rPr lang="en-US" sz="1800" i="1" dirty="0"/>
              <a:t>Similar to genetic engineering – a lot was possible before</a:t>
            </a:r>
          </a:p>
          <a:p>
            <a:pPr marL="0" indent="0">
              <a:buNone/>
            </a:pPr>
            <a:endParaRPr lang="en-US" sz="1800" i="1" dirty="0"/>
          </a:p>
          <a:p>
            <a:pPr marL="0" indent="0">
              <a:buNone/>
            </a:pPr>
            <a:r>
              <a:rPr lang="en-US" sz="1800" i="1" dirty="0"/>
              <a:t>Needs more time, knowledge</a:t>
            </a:r>
          </a:p>
          <a:p>
            <a:pPr marL="0" indent="0">
              <a:buNone/>
            </a:pPr>
            <a:endParaRPr lang="en-US" sz="1800" i="1" dirty="0"/>
          </a:p>
          <a:p>
            <a:pPr marL="0" indent="0">
              <a:buNone/>
            </a:pPr>
            <a:endParaRPr lang="de-DE" sz="1800" i="1" dirty="0"/>
          </a:p>
        </p:txBody>
      </p:sp>
    </p:spTree>
    <p:extLst>
      <p:ext uri="{BB962C8B-B14F-4D97-AF65-F5344CB8AC3E}">
        <p14:creationId xmlns:p14="http://schemas.microsoft.com/office/powerpoint/2010/main" val="6351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 xmlns:a16="http://schemas.microsoft.com/office/drawing/2014/main" id="{0C8062AF-B3A7-40C0-A62E-1ED29DB3CA99}"/>
              </a:ext>
            </a:extLst>
          </p:cNvPr>
          <p:cNvSpPr>
            <a:spLocks noGrp="1"/>
          </p:cNvSpPr>
          <p:nvPr>
            <p:ph type="title"/>
          </p:nvPr>
        </p:nvSpPr>
        <p:spPr>
          <a:xfrm>
            <a:off x="628650" y="376203"/>
            <a:ext cx="7886700" cy="994172"/>
          </a:xfrm>
        </p:spPr>
        <p:txBody>
          <a:bodyPr>
            <a:noAutofit/>
          </a:bodyPr>
          <a:lstStyle/>
          <a:p>
            <a:pPr algn="ctr"/>
            <a:r>
              <a:rPr lang="en-US" sz="2400" dirty="0"/>
              <a:t>Do you expect Genome Editing methods if used in biohacking, to </a:t>
            </a:r>
            <a:r>
              <a:rPr lang="en-US" sz="2400" b="1" dirty="0"/>
              <a:t>result in</a:t>
            </a:r>
            <a:r>
              <a:rPr lang="de-DE" sz="2400" b="1" dirty="0"/>
              <a:t> </a:t>
            </a:r>
            <a:r>
              <a:rPr lang="en-US" sz="2400" b="1" dirty="0"/>
              <a:t>increased risks</a:t>
            </a:r>
            <a:r>
              <a:rPr lang="en-US" sz="2400" dirty="0"/>
              <a:t> compared to classical genetic modification technology? </a:t>
            </a:r>
          </a:p>
        </p:txBody>
      </p:sp>
      <p:sp>
        <p:nvSpPr>
          <p:cNvPr id="3" name="Inhaltsplatzhalter 2">
            <a:extLst>
              <a:ext uri="{FF2B5EF4-FFF2-40B4-BE49-F238E27FC236}">
                <a16:creationId xmlns="" xmlns:a16="http://schemas.microsoft.com/office/drawing/2014/main" id="{F15712BA-6564-437C-BEFA-DC4A5203413F}"/>
              </a:ext>
            </a:extLst>
          </p:cNvPr>
          <p:cNvSpPr>
            <a:spLocks noGrp="1"/>
          </p:cNvSpPr>
          <p:nvPr>
            <p:ph idx="1"/>
          </p:nvPr>
        </p:nvSpPr>
        <p:spPr>
          <a:xfrm>
            <a:off x="628650" y="1370375"/>
            <a:ext cx="7886700" cy="3509177"/>
          </a:xfrm>
        </p:spPr>
        <p:txBody>
          <a:bodyPr>
            <a:normAutofit lnSpcReduction="10000"/>
          </a:bodyPr>
          <a:lstStyle/>
          <a:p>
            <a:pPr marL="0" indent="0" algn="ctr">
              <a:buNone/>
            </a:pPr>
            <a:endParaRPr lang="en-US" sz="1800" b="1" i="1" dirty="0"/>
          </a:p>
          <a:p>
            <a:pPr marL="0" indent="0">
              <a:buNone/>
            </a:pPr>
            <a:endParaRPr lang="en-US" sz="1800" i="1" dirty="0"/>
          </a:p>
          <a:p>
            <a:pPr marL="0" indent="0">
              <a:buNone/>
            </a:pPr>
            <a:r>
              <a:rPr lang="en-US" sz="1800" i="1" dirty="0"/>
              <a:t>Not if done correctly, by educated people</a:t>
            </a:r>
            <a:endParaRPr lang="de-DE" sz="1800" i="1" dirty="0"/>
          </a:p>
          <a:p>
            <a:pPr marL="0" indent="0">
              <a:buNone/>
            </a:pPr>
            <a:r>
              <a:rPr lang="de-DE" sz="1800" i="1" dirty="0" err="1"/>
              <a:t>It</a:t>
            </a:r>
            <a:r>
              <a:rPr lang="de-DE" sz="1800" i="1" dirty="0"/>
              <a:t> </a:t>
            </a:r>
            <a:r>
              <a:rPr lang="de-DE" sz="1800" i="1" dirty="0" err="1"/>
              <a:t>requires</a:t>
            </a:r>
            <a:r>
              <a:rPr lang="de-DE" sz="1800" i="1" dirty="0"/>
              <a:t> </a:t>
            </a:r>
            <a:r>
              <a:rPr lang="de-DE" sz="1800" i="1" dirty="0" err="1"/>
              <a:t>enough</a:t>
            </a:r>
            <a:r>
              <a:rPr lang="de-DE" sz="1800" i="1" dirty="0"/>
              <a:t> </a:t>
            </a:r>
            <a:r>
              <a:rPr lang="de-DE" sz="1800" i="1" dirty="0" err="1"/>
              <a:t>learning</a:t>
            </a:r>
            <a:r>
              <a:rPr lang="de-DE" sz="1800" i="1" dirty="0"/>
              <a:t> and </a:t>
            </a:r>
            <a:r>
              <a:rPr lang="de-DE" sz="1800" i="1" dirty="0" err="1"/>
              <a:t>dedication</a:t>
            </a:r>
            <a:r>
              <a:rPr lang="de-DE" sz="1800" i="1" dirty="0"/>
              <a:t> </a:t>
            </a:r>
            <a:r>
              <a:rPr lang="de-DE" sz="1800" i="1" dirty="0" err="1"/>
              <a:t>to</a:t>
            </a:r>
            <a:r>
              <a:rPr lang="de-DE" sz="1800" i="1" dirty="0"/>
              <a:t> </a:t>
            </a:r>
            <a:r>
              <a:rPr lang="de-DE" sz="1800" i="1" dirty="0" err="1"/>
              <a:t>filter</a:t>
            </a:r>
            <a:r>
              <a:rPr lang="de-DE" sz="1800" i="1" dirty="0"/>
              <a:t> out </a:t>
            </a:r>
            <a:r>
              <a:rPr lang="de-DE" sz="1800" i="1" dirty="0" err="1"/>
              <a:t>jerks</a:t>
            </a:r>
            <a:endParaRPr lang="de-DE" sz="1800" i="1" dirty="0"/>
          </a:p>
          <a:p>
            <a:pPr marL="0" indent="0">
              <a:buNone/>
            </a:pPr>
            <a:r>
              <a:rPr lang="de-DE" sz="1800" i="1" dirty="0" err="1"/>
              <a:t>Discussion</a:t>
            </a:r>
            <a:r>
              <a:rPr lang="de-DE" sz="1800" i="1" dirty="0"/>
              <a:t> </a:t>
            </a:r>
            <a:r>
              <a:rPr lang="de-DE" sz="1800" i="1" dirty="0" err="1"/>
              <a:t>can</a:t>
            </a:r>
            <a:r>
              <a:rPr lang="de-DE" sz="1800" i="1" dirty="0"/>
              <a:t> </a:t>
            </a:r>
            <a:r>
              <a:rPr lang="de-DE" sz="1800" i="1" dirty="0" err="1"/>
              <a:t>increase</a:t>
            </a:r>
            <a:r>
              <a:rPr lang="de-DE" sz="1800" i="1" dirty="0"/>
              <a:t> </a:t>
            </a:r>
            <a:r>
              <a:rPr lang="de-DE" sz="1800" i="1" dirty="0" err="1"/>
              <a:t>awareness</a:t>
            </a:r>
            <a:endParaRPr lang="de-DE" sz="1800" i="1" dirty="0"/>
          </a:p>
          <a:p>
            <a:pPr marL="0" indent="0">
              <a:buNone/>
            </a:pPr>
            <a:endParaRPr lang="de-DE" sz="1800" i="1" dirty="0"/>
          </a:p>
          <a:p>
            <a:pPr marL="0" indent="0">
              <a:buNone/>
            </a:pPr>
            <a:r>
              <a:rPr lang="de-DE" sz="1800" i="1" dirty="0" err="1"/>
              <a:t>Specific</a:t>
            </a:r>
            <a:r>
              <a:rPr lang="de-DE" sz="1800" i="1" dirty="0"/>
              <a:t> </a:t>
            </a:r>
            <a:r>
              <a:rPr lang="de-DE" sz="1800" i="1" dirty="0" err="1"/>
              <a:t>targets</a:t>
            </a:r>
            <a:r>
              <a:rPr lang="de-DE" sz="1800" i="1" dirty="0"/>
              <a:t> </a:t>
            </a:r>
            <a:r>
              <a:rPr lang="de-DE" sz="1800" i="1" dirty="0" err="1"/>
              <a:t>for</a:t>
            </a:r>
            <a:r>
              <a:rPr lang="de-DE" sz="1800" i="1" dirty="0"/>
              <a:t> </a:t>
            </a:r>
            <a:r>
              <a:rPr lang="de-DE" sz="1800" i="1" dirty="0" err="1"/>
              <a:t>gene</a:t>
            </a:r>
            <a:r>
              <a:rPr lang="de-DE" sz="1800" i="1" dirty="0"/>
              <a:t> </a:t>
            </a:r>
            <a:r>
              <a:rPr lang="de-DE" sz="1800" i="1" dirty="0" err="1"/>
              <a:t>drives</a:t>
            </a:r>
            <a:r>
              <a:rPr lang="de-DE" sz="1800" i="1" dirty="0"/>
              <a:t> </a:t>
            </a:r>
          </a:p>
          <a:p>
            <a:pPr marL="0" indent="0">
              <a:buNone/>
            </a:pPr>
            <a:r>
              <a:rPr lang="de-DE" sz="1800" i="1" dirty="0"/>
              <a:t>More </a:t>
            </a:r>
            <a:r>
              <a:rPr lang="de-DE" sz="1800" i="1" dirty="0" err="1"/>
              <a:t>people</a:t>
            </a:r>
            <a:r>
              <a:rPr lang="de-DE" sz="1800" i="1" dirty="0"/>
              <a:t> = </a:t>
            </a:r>
            <a:r>
              <a:rPr lang="de-DE" sz="1800" i="1" dirty="0" err="1"/>
              <a:t>bigger</a:t>
            </a:r>
            <a:r>
              <a:rPr lang="de-DE" sz="1800" i="1" dirty="0"/>
              <a:t> </a:t>
            </a:r>
            <a:r>
              <a:rPr lang="de-DE" sz="1800" i="1" dirty="0" err="1"/>
              <a:t>risk</a:t>
            </a:r>
            <a:endParaRPr lang="de-DE" sz="1800" i="1" dirty="0"/>
          </a:p>
          <a:p>
            <a:pPr marL="0" indent="0">
              <a:buNone/>
            </a:pPr>
            <a:endParaRPr lang="de-DE" i="1" dirty="0"/>
          </a:p>
          <a:p>
            <a:pPr marL="0" indent="0">
              <a:buNone/>
            </a:pPr>
            <a:r>
              <a:rPr lang="de-DE" sz="1800" i="1" dirty="0" err="1"/>
              <a:t>Caution</a:t>
            </a:r>
            <a:r>
              <a:rPr lang="de-DE" sz="1800" i="1" dirty="0"/>
              <a:t> and </a:t>
            </a:r>
            <a:r>
              <a:rPr lang="de-DE" sz="1800" i="1" dirty="0" err="1"/>
              <a:t>responsibility</a:t>
            </a:r>
            <a:r>
              <a:rPr lang="de-DE" sz="1800" i="1" dirty="0"/>
              <a:t> </a:t>
            </a:r>
            <a:r>
              <a:rPr lang="de-DE" sz="1800" i="1" dirty="0" err="1"/>
              <a:t>are</a:t>
            </a:r>
            <a:r>
              <a:rPr lang="de-DE" sz="1800" i="1" dirty="0"/>
              <a:t> </a:t>
            </a:r>
            <a:r>
              <a:rPr lang="de-DE" sz="1800" i="1" dirty="0" err="1"/>
              <a:t>needed</a:t>
            </a:r>
            <a:endParaRPr lang="de-DE" sz="1800" i="1" dirty="0"/>
          </a:p>
        </p:txBody>
      </p:sp>
    </p:spTree>
    <p:extLst>
      <p:ext uri="{BB962C8B-B14F-4D97-AF65-F5344CB8AC3E}">
        <p14:creationId xmlns:p14="http://schemas.microsoft.com/office/powerpoint/2010/main" val="36079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ECF7C68-9A7B-416D-B1AA-B8422E94428B}"/>
              </a:ext>
            </a:extLst>
          </p:cNvPr>
          <p:cNvSpPr>
            <a:spLocks noGrp="1"/>
          </p:cNvSpPr>
          <p:nvPr>
            <p:ph type="title"/>
          </p:nvPr>
        </p:nvSpPr>
        <p:spPr/>
        <p:txBody>
          <a:bodyPr/>
          <a:lstStyle/>
          <a:p>
            <a:r>
              <a:rPr lang="de-DE" dirty="0"/>
              <a:t>Biohackers </a:t>
            </a:r>
            <a:r>
              <a:rPr lang="de-DE" dirty="0" err="1"/>
              <a:t>opinions</a:t>
            </a:r>
            <a:r>
              <a:rPr lang="de-DE" dirty="0"/>
              <a:t> on </a:t>
            </a:r>
            <a:r>
              <a:rPr lang="de-DE" dirty="0" err="1"/>
              <a:t>genome</a:t>
            </a:r>
            <a:r>
              <a:rPr lang="de-DE" dirty="0"/>
              <a:t> </a:t>
            </a:r>
            <a:r>
              <a:rPr lang="de-DE" dirty="0" err="1"/>
              <a:t>editing</a:t>
            </a:r>
            <a:endParaRPr lang="de-DE" dirty="0"/>
          </a:p>
        </p:txBody>
      </p:sp>
      <p:graphicFrame>
        <p:nvGraphicFramePr>
          <p:cNvPr id="4" name="Diagramm 3">
            <a:extLst>
              <a:ext uri="{FF2B5EF4-FFF2-40B4-BE49-F238E27FC236}">
                <a16:creationId xmlns="" xmlns:a16="http://schemas.microsoft.com/office/drawing/2014/main" id="{B682D26F-0B6E-4E7D-874F-09817BBF9DE0}"/>
              </a:ext>
            </a:extLst>
          </p:cNvPr>
          <p:cNvGraphicFramePr>
            <a:graphicFrameLocks/>
          </p:cNvGraphicFramePr>
          <p:nvPr>
            <p:extLst>
              <p:ext uri="{D42A27DB-BD31-4B8C-83A1-F6EECF244321}">
                <p14:modId xmlns:p14="http://schemas.microsoft.com/office/powerpoint/2010/main" val="1299138147"/>
              </p:ext>
            </p:extLst>
          </p:nvPr>
        </p:nvGraphicFramePr>
        <p:xfrm>
          <a:off x="255896" y="1543049"/>
          <a:ext cx="4324896" cy="28179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 xmlns:a16="http://schemas.microsoft.com/office/drawing/2014/main" id="{26D2DA3E-ECE0-4326-9A20-BD84E90A5725}"/>
              </a:ext>
            </a:extLst>
          </p:cNvPr>
          <p:cNvSpPr txBox="1"/>
          <p:nvPr/>
        </p:nvSpPr>
        <p:spPr>
          <a:xfrm>
            <a:off x="598170" y="4592657"/>
            <a:ext cx="1432560" cy="253916"/>
          </a:xfrm>
          <a:prstGeom prst="rect">
            <a:avLst/>
          </a:prstGeom>
          <a:noFill/>
        </p:spPr>
        <p:txBody>
          <a:bodyPr wrap="square" rtlCol="0">
            <a:spAutoFit/>
          </a:bodyPr>
          <a:lstStyle/>
          <a:p>
            <a:r>
              <a:rPr lang="de-DE" sz="1050" dirty="0"/>
              <a:t>n= 38</a:t>
            </a:r>
          </a:p>
        </p:txBody>
      </p:sp>
      <p:sp>
        <p:nvSpPr>
          <p:cNvPr id="3" name="Textfeld 2">
            <a:extLst>
              <a:ext uri="{FF2B5EF4-FFF2-40B4-BE49-F238E27FC236}">
                <a16:creationId xmlns="" xmlns:a16="http://schemas.microsoft.com/office/drawing/2014/main" id="{5EDF76FD-6087-49AD-99CE-117DE26A2C79}"/>
              </a:ext>
            </a:extLst>
          </p:cNvPr>
          <p:cNvSpPr txBox="1"/>
          <p:nvPr/>
        </p:nvSpPr>
        <p:spPr>
          <a:xfrm>
            <a:off x="5000204" y="2228741"/>
            <a:ext cx="3429000" cy="1569660"/>
          </a:xfrm>
          <a:prstGeom prst="rect">
            <a:avLst/>
          </a:prstGeom>
          <a:noFill/>
        </p:spPr>
        <p:txBody>
          <a:bodyPr wrap="square" rtlCol="0">
            <a:spAutoFit/>
          </a:bodyPr>
          <a:lstStyle/>
          <a:p>
            <a:r>
              <a:rPr lang="de-DE" sz="1200" b="1" i="1" dirty="0" err="1"/>
              <a:t>It</a:t>
            </a:r>
            <a:r>
              <a:rPr lang="de-DE" sz="1200" b="1" i="1" dirty="0"/>
              <a:t> </a:t>
            </a:r>
            <a:r>
              <a:rPr lang="de-DE" sz="1200" b="1" i="1" dirty="0" err="1"/>
              <a:t>has</a:t>
            </a:r>
            <a:r>
              <a:rPr lang="de-DE" sz="1200" b="1" i="1" dirty="0"/>
              <a:t> </a:t>
            </a:r>
            <a:r>
              <a:rPr lang="de-DE" sz="1200" b="1" i="1" dirty="0" err="1"/>
              <a:t>to</a:t>
            </a:r>
            <a:r>
              <a:rPr lang="de-DE" sz="1200" b="1" i="1" dirty="0"/>
              <a:t> </a:t>
            </a:r>
            <a:r>
              <a:rPr lang="de-DE" sz="1200" b="1" i="1" dirty="0" err="1"/>
              <a:t>be</a:t>
            </a:r>
            <a:r>
              <a:rPr lang="de-DE" sz="1200" b="1" i="1" dirty="0"/>
              <a:t> </a:t>
            </a:r>
            <a:r>
              <a:rPr lang="de-DE" sz="1200" b="1" i="1" dirty="0" err="1"/>
              <a:t>regulated</a:t>
            </a:r>
            <a:endParaRPr lang="de-DE" sz="1200" b="1" i="1" dirty="0"/>
          </a:p>
          <a:p>
            <a:endParaRPr lang="de-DE" sz="1200" b="1" i="1" dirty="0"/>
          </a:p>
          <a:p>
            <a:r>
              <a:rPr lang="de-DE" sz="1200" b="1" i="1" dirty="0" err="1"/>
              <a:t>Only</a:t>
            </a:r>
            <a:r>
              <a:rPr lang="de-DE" sz="1200" b="1" i="1" dirty="0"/>
              <a:t> </a:t>
            </a:r>
            <a:r>
              <a:rPr lang="de-DE" sz="1200" b="1" i="1" dirty="0" err="1"/>
              <a:t>if</a:t>
            </a:r>
            <a:r>
              <a:rPr lang="de-DE" sz="1200" b="1" i="1" dirty="0"/>
              <a:t> </a:t>
            </a:r>
            <a:r>
              <a:rPr lang="de-DE" sz="1200" b="1" i="1" dirty="0" err="1"/>
              <a:t>done</a:t>
            </a:r>
            <a:r>
              <a:rPr lang="de-DE" sz="1200" b="1" i="1" dirty="0"/>
              <a:t> </a:t>
            </a:r>
            <a:r>
              <a:rPr lang="de-DE" sz="1200" b="1" i="1" dirty="0" err="1"/>
              <a:t>correctly</a:t>
            </a:r>
            <a:r>
              <a:rPr lang="de-DE" sz="1200" b="1" i="1" dirty="0"/>
              <a:t> and </a:t>
            </a:r>
            <a:r>
              <a:rPr lang="de-DE" sz="1200" b="1" i="1" dirty="0" err="1"/>
              <a:t>supervised</a:t>
            </a:r>
            <a:endParaRPr lang="de-DE" sz="1200" b="1" i="1" dirty="0"/>
          </a:p>
          <a:p>
            <a:endParaRPr lang="de-DE" sz="1200" b="1" i="1" dirty="0"/>
          </a:p>
          <a:p>
            <a:r>
              <a:rPr lang="de-DE" sz="1200" b="1" i="1" dirty="0" err="1"/>
              <a:t>Good</a:t>
            </a:r>
            <a:r>
              <a:rPr lang="de-DE" sz="1200" b="1" i="1" dirty="0"/>
              <a:t> </a:t>
            </a:r>
            <a:r>
              <a:rPr lang="de-DE" sz="1200" b="1" i="1" dirty="0" err="1"/>
              <a:t>education</a:t>
            </a:r>
            <a:r>
              <a:rPr lang="de-DE" sz="1200" b="1" i="1" dirty="0"/>
              <a:t> </a:t>
            </a:r>
            <a:r>
              <a:rPr lang="de-DE" sz="1200" b="1" i="1" dirty="0" err="1"/>
              <a:t>is</a:t>
            </a:r>
            <a:r>
              <a:rPr lang="de-DE" sz="1200" b="1" i="1" dirty="0"/>
              <a:t> </a:t>
            </a:r>
            <a:r>
              <a:rPr lang="de-DE" sz="1200" b="1" i="1" dirty="0" err="1"/>
              <a:t>needed</a:t>
            </a:r>
            <a:endParaRPr lang="de-DE" sz="1200" b="1" i="1" dirty="0"/>
          </a:p>
          <a:p>
            <a:endParaRPr lang="de-DE" sz="1200" b="1" i="1" dirty="0"/>
          </a:p>
          <a:p>
            <a:r>
              <a:rPr lang="de-DE" sz="1200" b="1" i="1" dirty="0" err="1"/>
              <a:t>Caution</a:t>
            </a:r>
            <a:r>
              <a:rPr lang="de-DE" sz="1200" b="1" i="1" dirty="0"/>
              <a:t>, </a:t>
            </a:r>
            <a:r>
              <a:rPr lang="de-DE" sz="1200" b="1" i="1" dirty="0" err="1"/>
              <a:t>responsibility</a:t>
            </a:r>
            <a:r>
              <a:rPr lang="de-DE" sz="1200" b="1" i="1" dirty="0"/>
              <a:t>, </a:t>
            </a:r>
            <a:r>
              <a:rPr lang="de-DE" sz="1200" b="1" i="1" dirty="0" err="1"/>
              <a:t>accountability</a:t>
            </a:r>
            <a:r>
              <a:rPr lang="de-DE" sz="1200" b="1" i="1" dirty="0"/>
              <a:t> </a:t>
            </a:r>
            <a:r>
              <a:rPr lang="de-DE" sz="1200" b="1" i="1" dirty="0" err="1"/>
              <a:t>is</a:t>
            </a:r>
            <a:r>
              <a:rPr lang="de-DE" sz="1200" b="1" i="1" dirty="0"/>
              <a:t> </a:t>
            </a:r>
            <a:r>
              <a:rPr lang="de-DE" sz="1200" b="1" i="1" dirty="0" err="1"/>
              <a:t>necessary</a:t>
            </a:r>
            <a:endParaRPr lang="de-DE" sz="1200" b="1" i="1" dirty="0"/>
          </a:p>
        </p:txBody>
      </p:sp>
    </p:spTree>
    <p:extLst>
      <p:ext uri="{BB962C8B-B14F-4D97-AF65-F5344CB8AC3E}">
        <p14:creationId xmlns:p14="http://schemas.microsoft.com/office/powerpoint/2010/main" val="160372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30D9142-DD2A-4AB9-AB7A-879A86658F35}"/>
              </a:ext>
            </a:extLst>
          </p:cNvPr>
          <p:cNvSpPr>
            <a:spLocks noGrp="1"/>
          </p:cNvSpPr>
          <p:nvPr>
            <p:ph type="title"/>
          </p:nvPr>
        </p:nvSpPr>
        <p:spPr/>
        <p:txBody>
          <a:bodyPr/>
          <a:lstStyle/>
          <a:p>
            <a:r>
              <a:rPr lang="de-DE" dirty="0" err="1"/>
              <a:t>Conclusion</a:t>
            </a:r>
            <a:endParaRPr lang="de-DE" dirty="0"/>
          </a:p>
        </p:txBody>
      </p:sp>
      <p:sp>
        <p:nvSpPr>
          <p:cNvPr id="3" name="Inhaltsplatzhalter 2">
            <a:extLst>
              <a:ext uri="{FF2B5EF4-FFF2-40B4-BE49-F238E27FC236}">
                <a16:creationId xmlns="" xmlns:a16="http://schemas.microsoft.com/office/drawing/2014/main" id="{949C6AFB-A5F6-459A-92AB-54ED79B7EB9F}"/>
              </a:ext>
            </a:extLst>
          </p:cNvPr>
          <p:cNvSpPr>
            <a:spLocks noGrp="1"/>
          </p:cNvSpPr>
          <p:nvPr>
            <p:ph idx="1"/>
          </p:nvPr>
        </p:nvSpPr>
        <p:spPr/>
        <p:txBody>
          <a:bodyPr>
            <a:normAutofit/>
          </a:bodyPr>
          <a:lstStyle/>
          <a:p>
            <a:r>
              <a:rPr lang="en-US" dirty="0"/>
              <a:t>Big interest in new technologies</a:t>
            </a:r>
          </a:p>
          <a:p>
            <a:r>
              <a:rPr lang="en-US" dirty="0"/>
              <a:t>Awareness of responsibility</a:t>
            </a:r>
          </a:p>
          <a:p>
            <a:r>
              <a:rPr lang="en-US" dirty="0"/>
              <a:t>No big genome editing biohacking projects until now</a:t>
            </a:r>
          </a:p>
          <a:p>
            <a:endParaRPr lang="en-US" dirty="0"/>
          </a:p>
          <a:p>
            <a:r>
              <a:rPr lang="en-US" dirty="0"/>
              <a:t>Genome editing adds possibilities, but does not radically change biohacking </a:t>
            </a:r>
          </a:p>
          <a:p>
            <a:pPr marL="0" indent="0">
              <a:buNone/>
            </a:pPr>
            <a:endParaRPr lang="en-US" dirty="0"/>
          </a:p>
          <a:p>
            <a:pPr marL="0" indent="0" algn="ctr">
              <a:buNone/>
            </a:pPr>
            <a:r>
              <a:rPr lang="en-US" sz="1600" b="1" dirty="0"/>
              <a:t>Does genome editing (method development, safety, discussion) </a:t>
            </a:r>
            <a:br>
              <a:rPr lang="en-US" sz="1600" b="1" dirty="0"/>
            </a:br>
            <a:r>
              <a:rPr lang="en-US" sz="1600" b="1" dirty="0"/>
              <a:t>profit from a broader spectrum of users as in biohacking?</a:t>
            </a:r>
            <a:endParaRPr lang="de-DE" sz="1600" b="1" dirty="0"/>
          </a:p>
          <a:p>
            <a:endParaRPr lang="en-US" dirty="0"/>
          </a:p>
          <a:p>
            <a:endParaRPr lang="en-US" dirty="0"/>
          </a:p>
          <a:p>
            <a:endParaRPr lang="de-DE" dirty="0"/>
          </a:p>
        </p:txBody>
      </p:sp>
      <p:sp>
        <p:nvSpPr>
          <p:cNvPr id="4" name="Textfeld 3"/>
          <p:cNvSpPr txBox="1"/>
          <p:nvPr/>
        </p:nvSpPr>
        <p:spPr>
          <a:xfrm>
            <a:off x="3305907" y="4424690"/>
            <a:ext cx="5776546" cy="523220"/>
          </a:xfrm>
          <a:prstGeom prst="rect">
            <a:avLst/>
          </a:prstGeom>
          <a:noFill/>
        </p:spPr>
        <p:txBody>
          <a:bodyPr wrap="square" rtlCol="0">
            <a:spAutoFit/>
          </a:bodyPr>
          <a:lstStyle/>
          <a:p>
            <a:r>
              <a:rPr lang="de-AT" sz="2800" b="1" dirty="0" err="1">
                <a:solidFill>
                  <a:srgbClr val="B01513"/>
                </a:solidFill>
              </a:rPr>
              <a:t>Thank</a:t>
            </a:r>
            <a:r>
              <a:rPr lang="de-AT" sz="2800" b="1" dirty="0">
                <a:solidFill>
                  <a:srgbClr val="B01513"/>
                </a:solidFill>
              </a:rPr>
              <a:t> </a:t>
            </a:r>
            <a:r>
              <a:rPr lang="de-AT" sz="2800" b="1" dirty="0" err="1">
                <a:solidFill>
                  <a:srgbClr val="B01513"/>
                </a:solidFill>
              </a:rPr>
              <a:t>you</a:t>
            </a:r>
            <a:endParaRPr lang="de-AT" sz="2800" b="1" dirty="0">
              <a:solidFill>
                <a:srgbClr val="B01513"/>
              </a:solidFill>
            </a:endParaRPr>
          </a:p>
        </p:txBody>
      </p:sp>
    </p:spTree>
    <p:extLst>
      <p:ext uri="{BB962C8B-B14F-4D97-AF65-F5344CB8AC3E}">
        <p14:creationId xmlns:p14="http://schemas.microsoft.com/office/powerpoint/2010/main" val="265003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de" dirty="0"/>
              <a:t>Search Queries for „Biohacking“</a:t>
            </a:r>
            <a:endParaRPr dirty="0"/>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207" y="1099577"/>
            <a:ext cx="2160000" cy="1439438"/>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5808" y="2972702"/>
            <a:ext cx="2160000" cy="1621688"/>
          </a:xfrm>
          <a:prstGeom prst="rect">
            <a:avLst/>
          </a:prstGeom>
        </p:spPr>
      </p:pic>
      <p:pic>
        <p:nvPicPr>
          <p:cNvPr id="4" name="Grafik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9915" y="1093915"/>
            <a:ext cx="2160000" cy="1439242"/>
          </a:xfrm>
          <a:prstGeom prst="rect">
            <a:avLst/>
          </a:prstGeo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92485" y="2972702"/>
            <a:ext cx="1728000" cy="1728000"/>
          </a:xfrm>
          <a:prstGeom prst="rect">
            <a:avLst/>
          </a:prstGeom>
        </p:spPr>
      </p:pic>
      <p:sp>
        <p:nvSpPr>
          <p:cNvPr id="6" name="Textfeld 5"/>
          <p:cNvSpPr txBox="1"/>
          <p:nvPr/>
        </p:nvSpPr>
        <p:spPr>
          <a:xfrm>
            <a:off x="7891524" y="4819780"/>
            <a:ext cx="940776" cy="253916"/>
          </a:xfrm>
          <a:prstGeom prst="rect">
            <a:avLst/>
          </a:prstGeom>
          <a:noFill/>
        </p:spPr>
        <p:txBody>
          <a:bodyPr wrap="square" rtlCol="0">
            <a:spAutoFit/>
          </a:bodyPr>
          <a:lstStyle/>
          <a:p>
            <a:r>
              <a:rPr lang="de-AT" sz="1000" dirty="0"/>
              <a:t>Pexels.com</a:t>
            </a:r>
          </a:p>
        </p:txBody>
      </p:sp>
      <p:sp>
        <p:nvSpPr>
          <p:cNvPr id="7" name="Textfeld 6"/>
          <p:cNvSpPr txBox="1"/>
          <p:nvPr/>
        </p:nvSpPr>
        <p:spPr>
          <a:xfrm>
            <a:off x="430207" y="2538200"/>
            <a:ext cx="2160000" cy="369332"/>
          </a:xfrm>
          <a:prstGeom prst="rect">
            <a:avLst/>
          </a:prstGeom>
          <a:solidFill>
            <a:schemeClr val="tx1"/>
          </a:solidFill>
        </p:spPr>
        <p:txBody>
          <a:bodyPr wrap="square" rtlCol="0">
            <a:spAutoFit/>
          </a:bodyPr>
          <a:lstStyle/>
          <a:p>
            <a:pPr algn="ctr"/>
            <a:r>
              <a:rPr lang="de-AT" b="1" dirty="0" err="1">
                <a:solidFill>
                  <a:schemeClr val="bg1"/>
                </a:solidFill>
                <a:latin typeface="Calibri" panose="020F0502020204030204" pitchFamily="34" charset="0"/>
                <a:cs typeface="Calibri" panose="020F0502020204030204" pitchFamily="34" charset="0"/>
              </a:rPr>
              <a:t>n</a:t>
            </a:r>
            <a:r>
              <a:rPr lang="de-AT" b="1" dirty="0" err="1" smtClean="0">
                <a:solidFill>
                  <a:schemeClr val="bg1"/>
                </a:solidFill>
                <a:latin typeface="Calibri" panose="020F0502020204030204" pitchFamily="34" charset="0"/>
                <a:cs typeface="Calibri" panose="020F0502020204030204" pitchFamily="34" charset="0"/>
              </a:rPr>
              <a:t>utrition</a:t>
            </a:r>
            <a:r>
              <a:rPr lang="de-AT" b="1" dirty="0" smtClean="0">
                <a:solidFill>
                  <a:schemeClr val="bg1"/>
                </a:solidFill>
                <a:latin typeface="Calibri" panose="020F0502020204030204" pitchFamily="34" charset="0"/>
                <a:cs typeface="Calibri" panose="020F0502020204030204" pitchFamily="34" charset="0"/>
              </a:rPr>
              <a:t> </a:t>
            </a:r>
            <a:r>
              <a:rPr lang="de-AT" b="1" dirty="0" err="1" smtClean="0">
                <a:solidFill>
                  <a:schemeClr val="bg1"/>
                </a:solidFill>
                <a:latin typeface="Calibri" panose="020F0502020204030204" pitchFamily="34" charset="0"/>
                <a:cs typeface="Calibri" panose="020F0502020204030204" pitchFamily="34" charset="0"/>
              </a:rPr>
              <a:t>trend</a:t>
            </a:r>
            <a:endParaRPr lang="de-AT" b="1" dirty="0">
              <a:solidFill>
                <a:schemeClr val="bg1"/>
              </a:solidFill>
              <a:latin typeface="Calibri" panose="020F0502020204030204" pitchFamily="34" charset="0"/>
              <a:cs typeface="Calibri" panose="020F0502020204030204" pitchFamily="34" charset="0"/>
            </a:endParaRPr>
          </a:p>
        </p:txBody>
      </p:sp>
      <p:sp>
        <p:nvSpPr>
          <p:cNvPr id="13" name="Textfeld 12"/>
          <p:cNvSpPr txBox="1"/>
          <p:nvPr/>
        </p:nvSpPr>
        <p:spPr>
          <a:xfrm>
            <a:off x="4039915" y="2518129"/>
            <a:ext cx="2160000" cy="369332"/>
          </a:xfrm>
          <a:prstGeom prst="rect">
            <a:avLst/>
          </a:prstGeom>
          <a:solidFill>
            <a:schemeClr val="tx1"/>
          </a:solidFill>
        </p:spPr>
        <p:txBody>
          <a:bodyPr wrap="square" rtlCol="0">
            <a:spAutoFit/>
          </a:bodyPr>
          <a:lstStyle/>
          <a:p>
            <a:pPr algn="ctr"/>
            <a:r>
              <a:rPr lang="de-AT" b="1" dirty="0" err="1">
                <a:solidFill>
                  <a:schemeClr val="bg1"/>
                </a:solidFill>
                <a:latin typeface="Calibri" panose="020F0502020204030204" pitchFamily="34" charset="0"/>
                <a:cs typeface="Calibri" panose="020F0502020204030204" pitchFamily="34" charset="0"/>
              </a:rPr>
              <a:t>e</a:t>
            </a:r>
            <a:r>
              <a:rPr lang="de-AT" b="1" dirty="0" err="1" smtClean="0">
                <a:solidFill>
                  <a:schemeClr val="bg1"/>
                </a:solidFill>
                <a:latin typeface="Calibri" panose="020F0502020204030204" pitchFamily="34" charset="0"/>
                <a:cs typeface="Calibri" panose="020F0502020204030204" pitchFamily="34" charset="0"/>
              </a:rPr>
              <a:t>nhancement</a:t>
            </a:r>
            <a:endParaRPr lang="de-AT" b="1" dirty="0">
              <a:solidFill>
                <a:schemeClr val="bg1"/>
              </a:solidFill>
              <a:latin typeface="Calibri" panose="020F0502020204030204" pitchFamily="34" charset="0"/>
              <a:cs typeface="Calibri" panose="020F0502020204030204" pitchFamily="34" charset="0"/>
            </a:endParaRPr>
          </a:p>
        </p:txBody>
      </p:sp>
      <p:sp>
        <p:nvSpPr>
          <p:cNvPr id="14" name="Textfeld 13"/>
          <p:cNvSpPr txBox="1"/>
          <p:nvPr/>
        </p:nvSpPr>
        <p:spPr>
          <a:xfrm>
            <a:off x="2175808" y="4594390"/>
            <a:ext cx="2160000" cy="369332"/>
          </a:xfrm>
          <a:prstGeom prst="rect">
            <a:avLst/>
          </a:prstGeom>
          <a:solidFill>
            <a:schemeClr val="tx1"/>
          </a:solidFill>
        </p:spPr>
        <p:txBody>
          <a:bodyPr wrap="square" rtlCol="0">
            <a:spAutoFit/>
          </a:bodyPr>
          <a:lstStyle/>
          <a:p>
            <a:pPr algn="ctr"/>
            <a:r>
              <a:rPr lang="de-AT" b="1" dirty="0" err="1">
                <a:solidFill>
                  <a:schemeClr val="bg1"/>
                </a:solidFill>
                <a:latin typeface="Calibri" panose="020F0502020204030204" pitchFamily="34" charset="0"/>
                <a:cs typeface="Calibri" panose="020F0502020204030204" pitchFamily="34" charset="0"/>
              </a:rPr>
              <a:t>c</a:t>
            </a:r>
            <a:r>
              <a:rPr lang="de-AT" b="1" dirty="0" err="1" smtClean="0">
                <a:solidFill>
                  <a:schemeClr val="bg1"/>
                </a:solidFill>
                <a:latin typeface="Calibri" panose="020F0502020204030204" pitchFamily="34" charset="0"/>
                <a:cs typeface="Calibri" panose="020F0502020204030204" pitchFamily="34" charset="0"/>
              </a:rPr>
              <a:t>itizen</a:t>
            </a:r>
            <a:r>
              <a:rPr lang="de-AT" b="1" dirty="0" smtClean="0">
                <a:solidFill>
                  <a:schemeClr val="bg1"/>
                </a:solidFill>
                <a:latin typeface="Calibri" panose="020F0502020204030204" pitchFamily="34" charset="0"/>
                <a:cs typeface="Calibri" panose="020F0502020204030204" pitchFamily="34" charset="0"/>
              </a:rPr>
              <a:t> </a:t>
            </a:r>
            <a:r>
              <a:rPr lang="de-AT" b="1" dirty="0" err="1" smtClean="0">
                <a:solidFill>
                  <a:schemeClr val="bg1"/>
                </a:solidFill>
                <a:latin typeface="Calibri" panose="020F0502020204030204" pitchFamily="34" charset="0"/>
                <a:cs typeface="Calibri" panose="020F0502020204030204" pitchFamily="34" charset="0"/>
              </a:rPr>
              <a:t>science</a:t>
            </a:r>
            <a:endParaRPr lang="de-AT" b="1" dirty="0">
              <a:solidFill>
                <a:schemeClr val="bg1"/>
              </a:solidFill>
              <a:latin typeface="Calibri" panose="020F0502020204030204" pitchFamily="34" charset="0"/>
              <a:cs typeface="Calibri" panose="020F0502020204030204" pitchFamily="34" charset="0"/>
            </a:endParaRPr>
          </a:p>
        </p:txBody>
      </p:sp>
      <p:sp>
        <p:nvSpPr>
          <p:cNvPr id="15" name="Textfeld 14"/>
          <p:cNvSpPr txBox="1"/>
          <p:nvPr/>
        </p:nvSpPr>
        <p:spPr>
          <a:xfrm>
            <a:off x="5792485" y="4607411"/>
            <a:ext cx="1728000" cy="369332"/>
          </a:xfrm>
          <a:prstGeom prst="rect">
            <a:avLst/>
          </a:prstGeom>
          <a:solidFill>
            <a:schemeClr val="tx1"/>
          </a:solidFill>
        </p:spPr>
        <p:txBody>
          <a:bodyPr wrap="square" rtlCol="0">
            <a:spAutoFit/>
          </a:bodyPr>
          <a:lstStyle/>
          <a:p>
            <a:pPr algn="ctr"/>
            <a:r>
              <a:rPr lang="de-AT" b="1" dirty="0" err="1" smtClean="0">
                <a:solidFill>
                  <a:schemeClr val="bg1"/>
                </a:solidFill>
                <a:latin typeface="Calibri" panose="020F0502020204030204" pitchFamily="34" charset="0"/>
                <a:cs typeface="Calibri" panose="020F0502020204030204" pitchFamily="34" charset="0"/>
              </a:rPr>
              <a:t>bioterrorism</a:t>
            </a:r>
            <a:endParaRPr lang="de-AT" b="1" dirty="0">
              <a:solidFill>
                <a:schemeClr val="bg1"/>
              </a:solidFill>
              <a:latin typeface="Calibri" panose="020F0502020204030204" pitchFamily="34" charset="0"/>
              <a:cs typeface="Calibri" panose="020F0502020204030204" pitchFamily="34" charset="0"/>
            </a:endParaRPr>
          </a:p>
        </p:txBody>
      </p:sp>
      <p:sp>
        <p:nvSpPr>
          <p:cNvPr id="9" name="&quot;Nein&quot;-Symbol 8"/>
          <p:cNvSpPr/>
          <p:nvPr/>
        </p:nvSpPr>
        <p:spPr>
          <a:xfrm>
            <a:off x="1889019" y="651900"/>
            <a:ext cx="4893577" cy="4417549"/>
          </a:xfrm>
          <a:prstGeom prst="noSmoking">
            <a:avLst/>
          </a:prstGeom>
          <a:solidFill>
            <a:srgbClr val="B01513">
              <a:alpha val="6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3" grpId="0" animBg="1"/>
      <p:bldP spid="14" grpId="0" animBg="1"/>
      <p:bldP spid="1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t>Our Definition of Biohacking</a:t>
            </a:r>
            <a:endParaRPr dirty="0"/>
          </a:p>
        </p:txBody>
      </p:sp>
      <p:sp>
        <p:nvSpPr>
          <p:cNvPr id="67" name="Google Shape;67;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de" dirty="0"/>
              <a:t>„</a:t>
            </a:r>
            <a:r>
              <a:rPr lang="de" b="1" dirty="0"/>
              <a:t>self motivated participation in life sciences/genetic engineering/research outside of academia/industry</a:t>
            </a:r>
            <a:r>
              <a:rPr lang="de" dirty="0"/>
              <a:t>“</a:t>
            </a:r>
          </a:p>
          <a:p>
            <a:pPr marL="285750" lvl="0" indent="-285750" algn="l" rtl="0">
              <a:spcBef>
                <a:spcPts val="1600"/>
              </a:spcBef>
              <a:spcAft>
                <a:spcPts val="0"/>
              </a:spcAft>
              <a:buFontTx/>
              <a:buChar char="-"/>
            </a:pPr>
            <a:endParaRPr lang="de-AT" dirty="0"/>
          </a:p>
          <a:p>
            <a:pPr marL="285750" lvl="0" indent="-285750" algn="l" rtl="0">
              <a:spcBef>
                <a:spcPts val="1600"/>
              </a:spcBef>
              <a:spcAft>
                <a:spcPts val="0"/>
              </a:spcAft>
              <a:buFontTx/>
              <a:buChar char="-"/>
            </a:pPr>
            <a:endParaRPr lang="de-AT" dirty="0"/>
          </a:p>
          <a:p>
            <a:pPr marL="285750" lvl="0" indent="-285750" algn="l" rtl="0">
              <a:spcBef>
                <a:spcPts val="1600"/>
              </a:spcBef>
              <a:spcAft>
                <a:spcPts val="0"/>
              </a:spcAft>
              <a:buFontTx/>
              <a:buChar char="-"/>
            </a:pPr>
            <a:endParaRPr lang="de-AT" dirty="0"/>
          </a:p>
          <a:p>
            <a:pPr marL="285750" lvl="0" indent="-285750" algn="l" rtl="0">
              <a:spcBef>
                <a:spcPts val="1600"/>
              </a:spcBef>
              <a:spcAft>
                <a:spcPts val="0"/>
              </a:spcAft>
              <a:buFontTx/>
              <a:buChar char="-"/>
            </a:pPr>
            <a:endParaRPr lang="de-AT" dirty="0"/>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986" y="2106833"/>
            <a:ext cx="2880000" cy="1507683"/>
          </a:xfrm>
          <a:prstGeom prst="rect">
            <a:avLst/>
          </a:prstGeom>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7796" y="1831592"/>
            <a:ext cx="1620000" cy="2160000"/>
          </a:xfrm>
          <a:prstGeom prst="rect">
            <a:avLst/>
          </a:prstGeom>
        </p:spPr>
      </p:pic>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6894" y="2983500"/>
            <a:ext cx="1703770" cy="2160000"/>
          </a:xfrm>
          <a:prstGeom prst="rect">
            <a:avLst/>
          </a:prstGeom>
        </p:spPr>
      </p:pic>
      <p:pic>
        <p:nvPicPr>
          <p:cNvPr id="7" name="Grafik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35133" y="3339815"/>
            <a:ext cx="2880000" cy="1618181"/>
          </a:xfrm>
          <a:prstGeom prst="rect">
            <a:avLst/>
          </a:prstGeom>
        </p:spPr>
      </p:pic>
      <p:pic>
        <p:nvPicPr>
          <p:cNvPr id="8" name="Grafik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38586" y="2644438"/>
            <a:ext cx="6924155" cy="2254033"/>
          </a:xfrm>
          <a:prstGeom prst="rect">
            <a:avLst/>
          </a:prstGeom>
        </p:spPr>
      </p:pic>
      <p:sp>
        <p:nvSpPr>
          <p:cNvPr id="9" name="Textfeld 8"/>
          <p:cNvSpPr txBox="1"/>
          <p:nvPr/>
        </p:nvSpPr>
        <p:spPr>
          <a:xfrm>
            <a:off x="4557020" y="4889584"/>
            <a:ext cx="940776" cy="253916"/>
          </a:xfrm>
          <a:prstGeom prst="rect">
            <a:avLst/>
          </a:prstGeom>
          <a:noFill/>
        </p:spPr>
        <p:txBody>
          <a:bodyPr wrap="square" rtlCol="0">
            <a:spAutoFit/>
          </a:bodyPr>
          <a:lstStyle/>
          <a:p>
            <a:r>
              <a:rPr lang="de-AT" sz="1000" dirty="0"/>
              <a:t>Diybio.org</a:t>
            </a:r>
          </a:p>
        </p:txBody>
      </p:sp>
      <p:sp>
        <p:nvSpPr>
          <p:cNvPr id="11" name="Textfeld 10"/>
          <p:cNvSpPr txBox="1"/>
          <p:nvPr/>
        </p:nvSpPr>
        <p:spPr>
          <a:xfrm>
            <a:off x="311700" y="4815331"/>
            <a:ext cx="958361" cy="246221"/>
          </a:xfrm>
          <a:prstGeom prst="rect">
            <a:avLst/>
          </a:prstGeom>
          <a:noFill/>
        </p:spPr>
        <p:txBody>
          <a:bodyPr wrap="square" rtlCol="0">
            <a:spAutoFit/>
          </a:bodyPr>
          <a:lstStyle/>
          <a:p>
            <a:r>
              <a:rPr lang="de-AT" sz="1000" dirty="0" err="1"/>
              <a:t>Realraum</a:t>
            </a:r>
            <a:endParaRPr lang="de-AT" sz="1000" dirty="0"/>
          </a:p>
        </p:txBody>
      </p:sp>
      <p:sp>
        <p:nvSpPr>
          <p:cNvPr id="4" name="Textfeld 3"/>
          <p:cNvSpPr txBox="1"/>
          <p:nvPr/>
        </p:nvSpPr>
        <p:spPr>
          <a:xfrm>
            <a:off x="938586" y="2161188"/>
            <a:ext cx="6924155" cy="369332"/>
          </a:xfrm>
          <a:prstGeom prst="rect">
            <a:avLst/>
          </a:prstGeom>
          <a:solidFill>
            <a:schemeClr val="tx1"/>
          </a:solidFill>
        </p:spPr>
        <p:txBody>
          <a:bodyPr wrap="square" rtlCol="0">
            <a:spAutoFit/>
          </a:bodyPr>
          <a:lstStyle/>
          <a:p>
            <a:r>
              <a:rPr lang="en-US" b="1" dirty="0" smtClean="0">
                <a:solidFill>
                  <a:schemeClr val="bg1"/>
                </a:solidFill>
                <a:latin typeface="Calibri" panose="020F0502020204030204" pitchFamily="34" charset="0"/>
                <a:cs typeface="Calibri" panose="020F0502020204030204" pitchFamily="34" charset="0"/>
              </a:rPr>
              <a:t>- publications			- online research		- personal experience </a:t>
            </a:r>
            <a:endParaRPr lang="de-AT" b="1"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800" dirty="0"/>
              <a:t>European Biohacker Community</a:t>
            </a:r>
            <a:endParaRPr sz="2800" dirty="0"/>
          </a:p>
        </p:txBody>
      </p:sp>
      <p:sp>
        <p:nvSpPr>
          <p:cNvPr id="85" name="Google Shape;85;p18"/>
          <p:cNvSpPr txBox="1">
            <a:spLocks noGrp="1"/>
          </p:cNvSpPr>
          <p:nvPr>
            <p:ph type="body" idx="1"/>
          </p:nvPr>
        </p:nvSpPr>
        <p:spPr>
          <a:xfrm>
            <a:off x="311700" y="1137575"/>
            <a:ext cx="8520600" cy="3416400"/>
          </a:xfrm>
          <a:prstGeom prst="rect">
            <a:avLst/>
          </a:prstGeom>
        </p:spPr>
        <p:txBody>
          <a:bodyPr spcFirstLastPara="1" wrap="square" lIns="91425" tIns="91425" rIns="91425" bIns="91425" anchor="t" anchorCtr="0">
            <a:noAutofit/>
          </a:bodyPr>
          <a:lstStyle/>
          <a:p>
            <a:pPr marL="257175" indent="-257175">
              <a:spcBef>
                <a:spcPts val="750"/>
              </a:spcBef>
              <a:buSzPct val="80000"/>
              <a:buFont typeface="Wingdings 3" charset="2"/>
              <a:buChar char=""/>
            </a:pPr>
            <a:r>
              <a:rPr lang="de-AT" dirty="0"/>
              <a:t>Network / Connections: </a:t>
            </a:r>
            <a:r>
              <a:rPr lang="de-AT" dirty="0" err="1"/>
              <a:t>DIYbio</a:t>
            </a:r>
            <a:r>
              <a:rPr lang="de-AT" dirty="0"/>
              <a:t> </a:t>
            </a:r>
            <a:r>
              <a:rPr lang="de-AT" dirty="0" err="1"/>
              <a:t>Sphere</a:t>
            </a:r>
            <a:r>
              <a:rPr lang="de-AT" dirty="0"/>
              <a:t>, Bio </a:t>
            </a:r>
            <a:r>
              <a:rPr lang="de-AT" dirty="0" err="1"/>
              <a:t>Summit</a:t>
            </a:r>
            <a:r>
              <a:rPr lang="de-AT" dirty="0"/>
              <a:t> 2018/19</a:t>
            </a:r>
          </a:p>
          <a:p>
            <a:pPr marL="257175" indent="-257175">
              <a:spcBef>
                <a:spcPts val="750"/>
              </a:spcBef>
              <a:buSzPct val="80000"/>
              <a:buFont typeface="Wingdings 3" charset="2"/>
              <a:buChar char=""/>
            </a:pPr>
            <a:r>
              <a:rPr lang="de-AT" dirty="0"/>
              <a:t>~ 40 different Biohacker Groups in Europe</a:t>
            </a:r>
          </a:p>
          <a:p>
            <a:pPr marL="257175" indent="-257175">
              <a:spcBef>
                <a:spcPts val="750"/>
              </a:spcBef>
              <a:buSzPct val="80000"/>
              <a:buFont typeface="Wingdings 3" charset="2"/>
              <a:buChar char=""/>
            </a:pPr>
            <a:r>
              <a:rPr lang="de-AT" dirty="0"/>
              <a:t>Code </a:t>
            </a:r>
            <a:r>
              <a:rPr lang="de-AT" dirty="0" err="1"/>
              <a:t>of</a:t>
            </a:r>
            <a:r>
              <a:rPr lang="de-AT" dirty="0"/>
              <a:t> </a:t>
            </a:r>
            <a:r>
              <a:rPr lang="de-AT" dirty="0" err="1"/>
              <a:t>Ethics</a:t>
            </a:r>
            <a:endParaRPr lang="de-AT" dirty="0"/>
          </a:p>
          <a:p>
            <a:pPr marL="257175" indent="-257175">
              <a:spcBef>
                <a:spcPts val="750"/>
              </a:spcBef>
              <a:buSzPct val="80000"/>
              <a:buFont typeface="Wingdings 3" charset="2"/>
              <a:buChar char=""/>
            </a:pPr>
            <a:r>
              <a:rPr lang="de-AT" dirty="0" err="1"/>
              <a:t>Characteristics</a:t>
            </a:r>
            <a:r>
              <a:rPr lang="de-AT" dirty="0"/>
              <a:t> </a:t>
            </a:r>
            <a:r>
              <a:rPr lang="de-AT" dirty="0" err="1"/>
              <a:t>of</a:t>
            </a:r>
            <a:r>
              <a:rPr lang="de-AT" dirty="0"/>
              <a:t> </a:t>
            </a:r>
            <a:r>
              <a:rPr lang="de-AT" dirty="0" err="1"/>
              <a:t>european</a:t>
            </a:r>
            <a:r>
              <a:rPr lang="de-AT" dirty="0"/>
              <a:t> </a:t>
            </a:r>
            <a:r>
              <a:rPr lang="de-AT" dirty="0" err="1"/>
              <a:t>biohackers</a:t>
            </a:r>
            <a:endParaRPr lang="de-AT" dirty="0"/>
          </a:p>
          <a:p>
            <a:pPr marL="257175" indent="-257175">
              <a:spcBef>
                <a:spcPts val="750"/>
              </a:spcBef>
              <a:buSzPct val="80000"/>
              <a:buFont typeface="Wingdings 3" charset="2"/>
              <a:buChar char=""/>
            </a:pPr>
            <a:r>
              <a:rPr lang="de-AT" dirty="0" err="1"/>
              <a:t>Characteristics</a:t>
            </a:r>
            <a:r>
              <a:rPr lang="de-AT" dirty="0"/>
              <a:t> </a:t>
            </a:r>
            <a:r>
              <a:rPr lang="de-AT" dirty="0" err="1"/>
              <a:t>of</a:t>
            </a:r>
            <a:r>
              <a:rPr lang="de-AT" dirty="0"/>
              <a:t> </a:t>
            </a:r>
            <a:r>
              <a:rPr lang="de-AT" dirty="0" err="1"/>
              <a:t>hackerspaces</a:t>
            </a:r>
            <a:endParaRPr lang="de-AT" dirty="0"/>
          </a:p>
          <a:p>
            <a:pPr marL="714375" lvl="2" indent="-257175">
              <a:spcBef>
                <a:spcPts val="750"/>
              </a:spcBef>
              <a:buSzPct val="80000"/>
              <a:buFont typeface="Wingdings 3" charset="2"/>
              <a:buChar char=""/>
            </a:pPr>
            <a:r>
              <a:rPr lang="de-AT" sz="1350" i="1" dirty="0"/>
              <a:t>Average: </a:t>
            </a:r>
            <a:r>
              <a:rPr lang="de-AT" sz="1350" i="1" dirty="0" err="1"/>
              <a:t>facilities</a:t>
            </a:r>
            <a:r>
              <a:rPr lang="de-AT" sz="1350" i="1" dirty="0"/>
              <a:t> </a:t>
            </a:r>
            <a:r>
              <a:rPr lang="de-AT" sz="1350" i="1" dirty="0" err="1"/>
              <a:t>with</a:t>
            </a:r>
            <a:r>
              <a:rPr lang="de-AT" sz="1350" i="1" dirty="0"/>
              <a:t> </a:t>
            </a:r>
            <a:r>
              <a:rPr lang="de-AT" sz="1350" i="1" dirty="0" err="1"/>
              <a:t>more</a:t>
            </a:r>
            <a:r>
              <a:rPr lang="de-AT" sz="1350" i="1" dirty="0"/>
              <a:t> </a:t>
            </a:r>
            <a:r>
              <a:rPr lang="de-AT" sz="1350" i="1" dirty="0" err="1"/>
              <a:t>than</a:t>
            </a:r>
            <a:r>
              <a:rPr lang="de-AT" sz="1350" i="1" dirty="0"/>
              <a:t> 20 </a:t>
            </a:r>
            <a:r>
              <a:rPr lang="de-AT" sz="1350" i="1" dirty="0" err="1"/>
              <a:t>members</a:t>
            </a:r>
            <a:endParaRPr lang="de-AT" sz="1350" i="1" dirty="0"/>
          </a:p>
          <a:p>
            <a:pPr marL="714375" lvl="2" indent="-257175">
              <a:spcBef>
                <a:spcPts val="750"/>
              </a:spcBef>
              <a:buSzPct val="80000"/>
              <a:buFont typeface="Wingdings 3" charset="2"/>
              <a:buChar char=""/>
            </a:pPr>
            <a:r>
              <a:rPr lang="de-AT" sz="1350" i="1" dirty="0" err="1"/>
              <a:t>Active</a:t>
            </a:r>
            <a:r>
              <a:rPr lang="de-AT" sz="1350" i="1" dirty="0"/>
              <a:t> </a:t>
            </a:r>
            <a:r>
              <a:rPr lang="de-AT" sz="1350" i="1" dirty="0" err="1"/>
              <a:t>biohackers</a:t>
            </a:r>
            <a:r>
              <a:rPr lang="de-AT" sz="1350" i="1" dirty="0"/>
              <a:t>: 1 – 10 </a:t>
            </a:r>
            <a:r>
              <a:rPr lang="de-AT" sz="1350" i="1" dirty="0" err="1"/>
              <a:t>people</a:t>
            </a:r>
            <a:endParaRPr lang="de-AT" sz="1350" i="1" dirty="0"/>
          </a:p>
          <a:p>
            <a:pPr marL="714375" lvl="2" indent="-257175">
              <a:spcBef>
                <a:spcPts val="750"/>
              </a:spcBef>
              <a:buSzPct val="80000"/>
              <a:buFont typeface="Wingdings 3" charset="2"/>
              <a:buChar char=""/>
            </a:pPr>
            <a:r>
              <a:rPr lang="de-AT" sz="1350" i="1" dirty="0" err="1"/>
              <a:t>Funding</a:t>
            </a:r>
            <a:r>
              <a:rPr lang="de-AT" sz="1350" i="1" dirty="0"/>
              <a:t> </a:t>
            </a:r>
            <a:r>
              <a:rPr lang="de-AT" sz="1350" i="1" dirty="0" err="1"/>
              <a:t>or</a:t>
            </a:r>
            <a:r>
              <a:rPr lang="de-AT" sz="1350" i="1" dirty="0"/>
              <a:t> Private </a:t>
            </a:r>
            <a:r>
              <a:rPr lang="de-AT" sz="1350" i="1" dirty="0" err="1"/>
              <a:t>money</a:t>
            </a:r>
            <a:endParaRPr lang="de-AT" sz="1350" i="1" dirty="0"/>
          </a:p>
          <a:p>
            <a:pPr marL="742950" lvl="1" indent="-285750"/>
            <a:endParaRPr lang="de-AT" dirty="0"/>
          </a:p>
          <a:p>
            <a:pPr marL="0" indent="0">
              <a:spcBef>
                <a:spcPts val="1600"/>
              </a:spcBef>
              <a:buNone/>
            </a:pPr>
            <a:endParaRPr lang="de-AT" dirty="0"/>
          </a:p>
          <a:p>
            <a:pPr marL="285750" indent="-285750">
              <a:spcBef>
                <a:spcPts val="1600"/>
              </a:spcBef>
            </a:pPr>
            <a:endParaRPr dirty="0"/>
          </a:p>
          <a:p>
            <a:pPr marL="285750" indent="-285750">
              <a:spcBef>
                <a:spcPts val="1600"/>
              </a:spcBef>
              <a:spcAft>
                <a:spcPts val="1600"/>
              </a:spcAft>
            </a:pPr>
            <a:endParaRPr dirty="0"/>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0600" y="204585"/>
            <a:ext cx="2753599" cy="2131210"/>
          </a:xfrm>
          <a:prstGeom prst="rect">
            <a:avLst/>
          </a:prstGeom>
        </p:spPr>
      </p:pic>
      <p:graphicFrame>
        <p:nvGraphicFramePr>
          <p:cNvPr id="9" name="Diagramm 8"/>
          <p:cNvGraphicFramePr>
            <a:graphicFrameLocks/>
          </p:cNvGraphicFramePr>
          <p:nvPr>
            <p:extLst>
              <p:ext uri="{D42A27DB-BD31-4B8C-83A1-F6EECF244321}">
                <p14:modId xmlns:p14="http://schemas.microsoft.com/office/powerpoint/2010/main" val="2569906191"/>
              </p:ext>
            </p:extLst>
          </p:nvPr>
        </p:nvGraphicFramePr>
        <p:xfrm>
          <a:off x="4572000" y="24003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p:cNvSpPr txBox="1"/>
          <p:nvPr/>
        </p:nvSpPr>
        <p:spPr>
          <a:xfrm>
            <a:off x="311699" y="4792868"/>
            <a:ext cx="1323669" cy="246221"/>
          </a:xfrm>
          <a:prstGeom prst="rect">
            <a:avLst/>
          </a:prstGeom>
          <a:noFill/>
        </p:spPr>
        <p:txBody>
          <a:bodyPr wrap="square" rtlCol="0">
            <a:spAutoFit/>
          </a:bodyPr>
          <a:lstStyle/>
          <a:p>
            <a:r>
              <a:rPr lang="de-AT" sz="1000" dirty="0"/>
              <a:t>sphere.diybio.org</a:t>
            </a:r>
          </a:p>
        </p:txBody>
      </p:sp>
      <p:sp>
        <p:nvSpPr>
          <p:cNvPr id="12" name="Textfeld 11">
            <a:extLst>
              <a:ext uri="{FF2B5EF4-FFF2-40B4-BE49-F238E27FC236}">
                <a16:creationId xmlns="" xmlns:a16="http://schemas.microsoft.com/office/drawing/2014/main" id="{A0314F11-2D75-412C-9F90-9A52191954D9}"/>
              </a:ext>
            </a:extLst>
          </p:cNvPr>
          <p:cNvSpPr txBox="1"/>
          <p:nvPr/>
        </p:nvSpPr>
        <p:spPr>
          <a:xfrm>
            <a:off x="8197919" y="4850576"/>
            <a:ext cx="1432560" cy="253916"/>
          </a:xfrm>
          <a:prstGeom prst="rect">
            <a:avLst/>
          </a:prstGeom>
          <a:noFill/>
        </p:spPr>
        <p:txBody>
          <a:bodyPr wrap="square" rtlCol="0">
            <a:spAutoFit/>
          </a:bodyPr>
          <a:lstStyle/>
          <a:p>
            <a:r>
              <a:rPr lang="de-DE" sz="1050" dirty="0"/>
              <a:t>n= 52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5">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Biohacking activities</a:t>
            </a:r>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867" y="1106273"/>
            <a:ext cx="2160000" cy="1620000"/>
          </a:xfrm>
          <a:prstGeom prst="rect">
            <a:avLst/>
          </a:prstGeom>
        </p:spPr>
      </p:pic>
      <p:pic>
        <p:nvPicPr>
          <p:cNvPr id="3" name="Grafik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8485" y="1106273"/>
            <a:ext cx="2520000" cy="1645480"/>
          </a:xfrm>
          <a:prstGeom prst="rect">
            <a:avLst/>
          </a:prstGeom>
        </p:spPr>
      </p:pic>
      <p:pic>
        <p:nvPicPr>
          <p:cNvPr id="4" name="Grafik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6332" y="1106954"/>
            <a:ext cx="2520000" cy="1631601"/>
          </a:xfrm>
          <a:prstGeom prst="rect">
            <a:avLst/>
          </a:prstGeom>
        </p:spPr>
      </p:pic>
      <p:pic>
        <p:nvPicPr>
          <p:cNvPr id="5" name="Grafik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0352" y="3126762"/>
            <a:ext cx="2700000" cy="1656969"/>
          </a:xfrm>
          <a:prstGeom prst="rect">
            <a:avLst/>
          </a:prstGeom>
        </p:spPr>
      </p:pic>
      <p:pic>
        <p:nvPicPr>
          <p:cNvPr id="6" name="Grafik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72066" y="3125799"/>
            <a:ext cx="2160000" cy="1634941"/>
          </a:xfrm>
          <a:prstGeom prst="rect">
            <a:avLst/>
          </a:prstGeom>
        </p:spPr>
      </p:pic>
      <p:sp>
        <p:nvSpPr>
          <p:cNvPr id="9" name="Textfeld 8"/>
          <p:cNvSpPr txBox="1"/>
          <p:nvPr/>
        </p:nvSpPr>
        <p:spPr>
          <a:xfrm>
            <a:off x="4912383" y="844565"/>
            <a:ext cx="940776" cy="253916"/>
          </a:xfrm>
          <a:prstGeom prst="rect">
            <a:avLst/>
          </a:prstGeom>
          <a:noFill/>
        </p:spPr>
        <p:txBody>
          <a:bodyPr wrap="square" rtlCol="0">
            <a:spAutoFit/>
          </a:bodyPr>
          <a:lstStyle/>
          <a:p>
            <a:r>
              <a:rPr lang="de-AT" sz="1000" dirty="0"/>
              <a:t>Gaudi </a:t>
            </a:r>
            <a:r>
              <a:rPr lang="de-AT" sz="1000" dirty="0" err="1"/>
              <a:t>labs</a:t>
            </a:r>
            <a:endParaRPr lang="de-AT" sz="1000" dirty="0"/>
          </a:p>
        </p:txBody>
      </p:sp>
      <p:sp>
        <p:nvSpPr>
          <p:cNvPr id="10" name="Textfeld 9"/>
          <p:cNvSpPr txBox="1"/>
          <p:nvPr/>
        </p:nvSpPr>
        <p:spPr>
          <a:xfrm>
            <a:off x="3484830" y="4575707"/>
            <a:ext cx="1460356" cy="246221"/>
          </a:xfrm>
          <a:prstGeom prst="rect">
            <a:avLst/>
          </a:prstGeom>
          <a:noFill/>
        </p:spPr>
        <p:txBody>
          <a:bodyPr wrap="square" rtlCol="0">
            <a:spAutoFit/>
          </a:bodyPr>
          <a:lstStyle/>
          <a:p>
            <a:r>
              <a:rPr lang="de-AT" sz="1000" dirty="0"/>
              <a:t>softpedia.com</a:t>
            </a:r>
          </a:p>
        </p:txBody>
      </p:sp>
      <p:sp>
        <p:nvSpPr>
          <p:cNvPr id="12" name="Textfeld 11"/>
          <p:cNvSpPr txBox="1"/>
          <p:nvPr/>
        </p:nvSpPr>
        <p:spPr>
          <a:xfrm>
            <a:off x="8012551" y="4759820"/>
            <a:ext cx="958361" cy="246221"/>
          </a:xfrm>
          <a:prstGeom prst="rect">
            <a:avLst/>
          </a:prstGeom>
          <a:noFill/>
        </p:spPr>
        <p:txBody>
          <a:bodyPr wrap="square" rtlCol="0">
            <a:spAutoFit/>
          </a:bodyPr>
          <a:lstStyle/>
          <a:p>
            <a:r>
              <a:rPr lang="de-AT" sz="1000" dirty="0" err="1"/>
              <a:t>Realraum</a:t>
            </a:r>
            <a:endParaRPr lang="de-AT" sz="1000" dirty="0"/>
          </a:p>
        </p:txBody>
      </p:sp>
      <p:sp>
        <p:nvSpPr>
          <p:cNvPr id="7" name="Textplatzhalter 6"/>
          <p:cNvSpPr>
            <a:spLocks noGrp="1"/>
          </p:cNvSpPr>
          <p:nvPr>
            <p:ph type="body" idx="1"/>
          </p:nvPr>
        </p:nvSpPr>
        <p:spPr>
          <a:xfrm flipV="1">
            <a:off x="311700" y="1017725"/>
            <a:ext cx="7099193" cy="134750"/>
          </a:xfrm>
        </p:spPr>
        <p:txBody>
          <a:bodyPr>
            <a:normAutofit fontScale="25000" lnSpcReduction="20000"/>
          </a:bodyPr>
          <a:lstStyle/>
          <a:p>
            <a:endParaRPr lang="de-AT" dirty="0"/>
          </a:p>
        </p:txBody>
      </p:sp>
      <p:sp>
        <p:nvSpPr>
          <p:cNvPr id="14" name="Textfeld 13"/>
          <p:cNvSpPr txBox="1"/>
          <p:nvPr/>
        </p:nvSpPr>
        <p:spPr>
          <a:xfrm>
            <a:off x="641867" y="2719233"/>
            <a:ext cx="2160590" cy="369332"/>
          </a:xfrm>
          <a:prstGeom prst="rect">
            <a:avLst/>
          </a:prstGeom>
          <a:solidFill>
            <a:schemeClr val="tx1"/>
          </a:solidFill>
        </p:spPr>
        <p:txBody>
          <a:bodyPr wrap="square" rtlCol="0">
            <a:spAutoFit/>
          </a:bodyPr>
          <a:lstStyle/>
          <a:p>
            <a:pPr algn="ctr"/>
            <a:r>
              <a:rPr lang="de-AT" b="1" dirty="0" err="1" smtClean="0">
                <a:solidFill>
                  <a:schemeClr val="bg1"/>
                </a:solidFill>
                <a:latin typeface="Calibri" panose="020F0502020204030204" pitchFamily="34" charset="0"/>
                <a:cs typeface="Calibri" panose="020F0502020204030204" pitchFamily="34" charset="0"/>
              </a:rPr>
              <a:t>building</a:t>
            </a:r>
            <a:r>
              <a:rPr lang="de-AT" b="1" dirty="0" smtClean="0">
                <a:solidFill>
                  <a:schemeClr val="bg1"/>
                </a:solidFill>
                <a:latin typeface="Calibri" panose="020F0502020204030204" pitchFamily="34" charset="0"/>
                <a:cs typeface="Calibri" panose="020F0502020204030204" pitchFamily="34" charset="0"/>
              </a:rPr>
              <a:t> </a:t>
            </a:r>
            <a:r>
              <a:rPr lang="de-AT" b="1" dirty="0" err="1" smtClean="0">
                <a:solidFill>
                  <a:schemeClr val="bg1"/>
                </a:solidFill>
                <a:latin typeface="Calibri" panose="020F0502020204030204" pitchFamily="34" charset="0"/>
                <a:cs typeface="Calibri" panose="020F0502020204030204" pitchFamily="34" charset="0"/>
              </a:rPr>
              <a:t>up</a:t>
            </a:r>
            <a:endParaRPr lang="de-AT" b="1" dirty="0">
              <a:solidFill>
                <a:schemeClr val="bg1"/>
              </a:solidFill>
              <a:latin typeface="Calibri" panose="020F0502020204030204" pitchFamily="34" charset="0"/>
              <a:cs typeface="Calibri" panose="020F0502020204030204" pitchFamily="34" charset="0"/>
            </a:endParaRPr>
          </a:p>
        </p:txBody>
      </p:sp>
      <p:sp>
        <p:nvSpPr>
          <p:cNvPr id="15" name="Textfeld 14"/>
          <p:cNvSpPr txBox="1"/>
          <p:nvPr/>
        </p:nvSpPr>
        <p:spPr>
          <a:xfrm>
            <a:off x="3186332" y="2718270"/>
            <a:ext cx="2520000" cy="369332"/>
          </a:xfrm>
          <a:prstGeom prst="rect">
            <a:avLst/>
          </a:prstGeom>
          <a:solidFill>
            <a:schemeClr val="tx1"/>
          </a:solidFill>
        </p:spPr>
        <p:txBody>
          <a:bodyPr wrap="square" rtlCol="0">
            <a:spAutoFit/>
          </a:bodyPr>
          <a:lstStyle/>
          <a:p>
            <a:pPr algn="ctr"/>
            <a:r>
              <a:rPr lang="de-AT" b="1" dirty="0" err="1" smtClean="0">
                <a:solidFill>
                  <a:schemeClr val="bg1"/>
                </a:solidFill>
                <a:latin typeface="Calibri" panose="020F0502020204030204" pitchFamily="34" charset="0"/>
                <a:cs typeface="Calibri" panose="020F0502020204030204" pitchFamily="34" charset="0"/>
              </a:rPr>
              <a:t>crafting</a:t>
            </a:r>
            <a:endParaRPr lang="de-AT" b="1" dirty="0">
              <a:solidFill>
                <a:schemeClr val="bg1"/>
              </a:solidFill>
              <a:latin typeface="Calibri" panose="020F0502020204030204" pitchFamily="34" charset="0"/>
              <a:cs typeface="Calibri" panose="020F0502020204030204" pitchFamily="34" charset="0"/>
            </a:endParaRPr>
          </a:p>
        </p:txBody>
      </p:sp>
      <p:sp>
        <p:nvSpPr>
          <p:cNvPr id="16" name="Textfeld 15"/>
          <p:cNvSpPr txBox="1"/>
          <p:nvPr/>
        </p:nvSpPr>
        <p:spPr>
          <a:xfrm>
            <a:off x="6208485" y="2718270"/>
            <a:ext cx="2520000" cy="369332"/>
          </a:xfrm>
          <a:prstGeom prst="rect">
            <a:avLst/>
          </a:prstGeom>
          <a:solidFill>
            <a:schemeClr val="tx1"/>
          </a:solidFill>
        </p:spPr>
        <p:txBody>
          <a:bodyPr wrap="square" rtlCol="0">
            <a:spAutoFit/>
          </a:bodyPr>
          <a:lstStyle/>
          <a:p>
            <a:pPr algn="ctr"/>
            <a:r>
              <a:rPr lang="de-AT" b="1" dirty="0" err="1">
                <a:solidFill>
                  <a:schemeClr val="bg1"/>
                </a:solidFill>
                <a:latin typeface="Calibri" panose="020F0502020204030204" pitchFamily="34" charset="0"/>
                <a:cs typeface="Calibri" panose="020F0502020204030204" pitchFamily="34" charset="0"/>
              </a:rPr>
              <a:t>w</a:t>
            </a:r>
            <a:r>
              <a:rPr lang="de-AT" b="1" dirty="0" err="1" smtClean="0">
                <a:solidFill>
                  <a:schemeClr val="bg1"/>
                </a:solidFill>
                <a:latin typeface="Calibri" panose="020F0502020204030204" pitchFamily="34" charset="0"/>
                <a:cs typeface="Calibri" panose="020F0502020204030204" pitchFamily="34" charset="0"/>
              </a:rPr>
              <a:t>et</a:t>
            </a:r>
            <a:r>
              <a:rPr lang="de-AT" b="1" dirty="0" smtClean="0">
                <a:solidFill>
                  <a:schemeClr val="bg1"/>
                </a:solidFill>
                <a:latin typeface="Calibri" panose="020F0502020204030204" pitchFamily="34" charset="0"/>
                <a:cs typeface="Calibri" panose="020F0502020204030204" pitchFamily="34" charset="0"/>
              </a:rPr>
              <a:t> lab</a:t>
            </a:r>
            <a:endParaRPr lang="de-AT" b="1" dirty="0">
              <a:solidFill>
                <a:schemeClr val="bg1"/>
              </a:solidFill>
              <a:latin typeface="Calibri" panose="020F0502020204030204" pitchFamily="34" charset="0"/>
              <a:cs typeface="Calibri" panose="020F0502020204030204" pitchFamily="34" charset="0"/>
            </a:endParaRPr>
          </a:p>
        </p:txBody>
      </p:sp>
      <p:sp>
        <p:nvSpPr>
          <p:cNvPr id="17" name="Textfeld 16"/>
          <p:cNvSpPr txBox="1"/>
          <p:nvPr/>
        </p:nvSpPr>
        <p:spPr>
          <a:xfrm>
            <a:off x="830352" y="4740462"/>
            <a:ext cx="2700000" cy="369332"/>
          </a:xfrm>
          <a:prstGeom prst="rect">
            <a:avLst/>
          </a:prstGeom>
          <a:solidFill>
            <a:schemeClr val="tx1"/>
          </a:solidFill>
        </p:spPr>
        <p:txBody>
          <a:bodyPr wrap="square" rtlCol="0">
            <a:spAutoFit/>
          </a:bodyPr>
          <a:lstStyle/>
          <a:p>
            <a:pPr algn="ctr"/>
            <a:r>
              <a:rPr lang="de-AT" b="1" dirty="0" err="1" smtClean="0">
                <a:solidFill>
                  <a:schemeClr val="bg1"/>
                </a:solidFill>
                <a:latin typeface="Calibri" panose="020F0502020204030204" pitchFamily="34" charset="0"/>
                <a:cs typeface="Calibri" panose="020F0502020204030204" pitchFamily="34" charset="0"/>
              </a:rPr>
              <a:t>bioinformatics</a:t>
            </a:r>
            <a:endParaRPr lang="de-AT" b="1" dirty="0">
              <a:solidFill>
                <a:schemeClr val="bg1"/>
              </a:solidFill>
              <a:latin typeface="Calibri" panose="020F0502020204030204" pitchFamily="34" charset="0"/>
              <a:cs typeface="Calibri" panose="020F0502020204030204" pitchFamily="34" charset="0"/>
            </a:endParaRPr>
          </a:p>
        </p:txBody>
      </p:sp>
      <p:sp>
        <p:nvSpPr>
          <p:cNvPr id="18" name="Textfeld 17"/>
          <p:cNvSpPr txBox="1"/>
          <p:nvPr/>
        </p:nvSpPr>
        <p:spPr>
          <a:xfrm>
            <a:off x="4872066" y="4734479"/>
            <a:ext cx="2160000" cy="369332"/>
          </a:xfrm>
          <a:prstGeom prst="rect">
            <a:avLst/>
          </a:prstGeom>
          <a:solidFill>
            <a:schemeClr val="tx1"/>
          </a:solidFill>
        </p:spPr>
        <p:txBody>
          <a:bodyPr wrap="square" rtlCol="0">
            <a:spAutoFit/>
          </a:bodyPr>
          <a:lstStyle/>
          <a:p>
            <a:pPr algn="ctr"/>
            <a:r>
              <a:rPr lang="de-AT" b="1" dirty="0" err="1" smtClean="0">
                <a:solidFill>
                  <a:schemeClr val="bg1"/>
                </a:solidFill>
                <a:latin typeface="Calibri" panose="020F0502020204030204" pitchFamily="34" charset="0"/>
                <a:cs typeface="Calibri" panose="020F0502020204030204" pitchFamily="34" charset="0"/>
              </a:rPr>
              <a:t>workshops</a:t>
            </a:r>
            <a:endParaRPr lang="de-AT" b="1" dirty="0">
              <a:solidFill>
                <a:schemeClr val="bg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2400" dirty="0"/>
              <a:t>Open bioLab Graz Austria (OLGA)</a:t>
            </a:r>
            <a:endParaRPr sz="2400" dirty="0"/>
          </a:p>
        </p:txBody>
      </p:sp>
      <p:sp>
        <p:nvSpPr>
          <p:cNvPr id="79" name="Google Shape;79;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6968" y="1120210"/>
            <a:ext cx="2880000" cy="1927934"/>
          </a:xfrm>
          <a:prstGeom prst="rect">
            <a:avLst/>
          </a:prstGeom>
        </p:spPr>
      </p:pic>
      <p:pic>
        <p:nvPicPr>
          <p:cNvPr id="4" name="Grafik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7267" y="3254143"/>
            <a:ext cx="2048188" cy="1823386"/>
          </a:xfrm>
          <a:prstGeom prst="rect">
            <a:avLst/>
          </a:prstGeom>
        </p:spPr>
      </p:pic>
      <p:pic>
        <p:nvPicPr>
          <p:cNvPr id="5" name="Grafik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0718" y="774440"/>
            <a:ext cx="3266176" cy="2330824"/>
          </a:xfrm>
          <a:prstGeom prst="rect">
            <a:avLst/>
          </a:prstGeom>
        </p:spPr>
      </p:pic>
      <p:pic>
        <p:nvPicPr>
          <p:cNvPr id="6" name="Grafik 5"/>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2943629" y="3254143"/>
            <a:ext cx="2155202" cy="1823386"/>
          </a:xfrm>
          <a:prstGeom prst="rect">
            <a:avLst/>
          </a:prstGeom>
        </p:spPr>
      </p:pic>
      <p:pic>
        <p:nvPicPr>
          <p:cNvPr id="3" name="Grafik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1897" y="1017725"/>
            <a:ext cx="2260477" cy="4018625"/>
          </a:xfrm>
          <a:prstGeom prst="rect">
            <a:avLst/>
          </a:prstGeom>
        </p:spPr>
      </p:pic>
      <p:sp>
        <p:nvSpPr>
          <p:cNvPr id="7" name="Textfeld 6"/>
          <p:cNvSpPr txBox="1"/>
          <p:nvPr/>
        </p:nvSpPr>
        <p:spPr>
          <a:xfrm>
            <a:off x="5253868" y="4884062"/>
            <a:ext cx="958361" cy="246221"/>
          </a:xfrm>
          <a:prstGeom prst="rect">
            <a:avLst/>
          </a:prstGeom>
          <a:noFill/>
        </p:spPr>
        <p:txBody>
          <a:bodyPr wrap="square" rtlCol="0">
            <a:spAutoFit/>
          </a:bodyPr>
          <a:lstStyle/>
          <a:p>
            <a:r>
              <a:rPr lang="de-AT" sz="1000" dirty="0" err="1"/>
              <a:t>Realraum</a:t>
            </a:r>
            <a:endParaRPr lang="de-AT"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855494-155D-4C44-A22F-0A9CC84C26A8}"/>
              </a:ext>
            </a:extLst>
          </p:cNvPr>
          <p:cNvSpPr>
            <a:spLocks noGrp="1"/>
          </p:cNvSpPr>
          <p:nvPr>
            <p:ph type="title"/>
          </p:nvPr>
        </p:nvSpPr>
        <p:spPr/>
        <p:txBody>
          <a:bodyPr/>
          <a:lstStyle/>
          <a:p>
            <a:r>
              <a:rPr lang="de-DE" dirty="0"/>
              <a:t>Genome </a:t>
            </a:r>
            <a:r>
              <a:rPr lang="de-DE" dirty="0" err="1"/>
              <a:t>editing</a:t>
            </a:r>
            <a:endParaRPr lang="de-DE" dirty="0"/>
          </a:p>
        </p:txBody>
      </p:sp>
      <p:sp>
        <p:nvSpPr>
          <p:cNvPr id="3" name="Inhaltsplatzhalter 2">
            <a:extLst>
              <a:ext uri="{FF2B5EF4-FFF2-40B4-BE49-F238E27FC236}">
                <a16:creationId xmlns="" xmlns:a16="http://schemas.microsoft.com/office/drawing/2014/main" id="{669A1028-4187-42EF-B48B-5E0CFB29DA78}"/>
              </a:ext>
            </a:extLst>
          </p:cNvPr>
          <p:cNvSpPr>
            <a:spLocks noGrp="1"/>
          </p:cNvSpPr>
          <p:nvPr>
            <p:ph idx="1"/>
          </p:nvPr>
        </p:nvSpPr>
        <p:spPr>
          <a:xfrm>
            <a:off x="656402" y="1733119"/>
            <a:ext cx="6709906" cy="3146611"/>
          </a:xfrm>
        </p:spPr>
        <p:txBody>
          <a:bodyPr>
            <a:normAutofit/>
          </a:bodyPr>
          <a:lstStyle/>
          <a:p>
            <a:endParaRPr lang="de-DE" dirty="0"/>
          </a:p>
          <a:p>
            <a:r>
              <a:rPr lang="de-DE" dirty="0"/>
              <a:t>Nature Method </a:t>
            </a:r>
            <a:r>
              <a:rPr lang="de-DE" dirty="0" err="1"/>
              <a:t>of</a:t>
            </a:r>
            <a:r>
              <a:rPr lang="de-DE" dirty="0"/>
              <a:t> </a:t>
            </a:r>
            <a:r>
              <a:rPr lang="de-DE" dirty="0" err="1"/>
              <a:t>the</a:t>
            </a:r>
            <a:r>
              <a:rPr lang="de-DE" dirty="0"/>
              <a:t> </a:t>
            </a:r>
            <a:r>
              <a:rPr lang="de-DE" dirty="0" err="1"/>
              <a:t>year</a:t>
            </a:r>
            <a:r>
              <a:rPr lang="de-DE" dirty="0"/>
              <a:t> 2011</a:t>
            </a:r>
          </a:p>
          <a:p>
            <a:endParaRPr lang="de-DE" dirty="0"/>
          </a:p>
          <a:p>
            <a:r>
              <a:rPr lang="de-DE" dirty="0"/>
              <a:t>„</a:t>
            </a:r>
            <a:r>
              <a:rPr lang="de-DE" dirty="0" err="1"/>
              <a:t>Biggest</a:t>
            </a:r>
            <a:r>
              <a:rPr lang="de-DE" dirty="0"/>
              <a:t> game </a:t>
            </a:r>
            <a:r>
              <a:rPr lang="de-DE" dirty="0" err="1"/>
              <a:t>changer</a:t>
            </a:r>
            <a:r>
              <a:rPr lang="de-DE" dirty="0"/>
              <a:t> </a:t>
            </a:r>
            <a:r>
              <a:rPr lang="de-DE" dirty="0" err="1"/>
              <a:t>to</a:t>
            </a:r>
            <a:r>
              <a:rPr lang="de-DE" dirty="0"/>
              <a:t> </a:t>
            </a:r>
            <a:r>
              <a:rPr lang="de-DE" dirty="0" err="1"/>
              <a:t>hit</a:t>
            </a:r>
            <a:r>
              <a:rPr lang="de-DE" dirty="0"/>
              <a:t> </a:t>
            </a:r>
            <a:r>
              <a:rPr lang="de-DE" dirty="0" err="1"/>
              <a:t>biology</a:t>
            </a:r>
            <a:r>
              <a:rPr lang="de-DE" dirty="0"/>
              <a:t>“ (H .</a:t>
            </a:r>
            <a:r>
              <a:rPr lang="de-DE" dirty="0" err="1"/>
              <a:t>Ledford</a:t>
            </a:r>
            <a:r>
              <a:rPr lang="de-DE" dirty="0"/>
              <a:t>, Nature)</a:t>
            </a:r>
          </a:p>
          <a:p>
            <a:r>
              <a:rPr lang="de-DE" dirty="0"/>
              <a:t>„Any </a:t>
            </a:r>
            <a:r>
              <a:rPr lang="de-DE" dirty="0" err="1"/>
              <a:t>idiot</a:t>
            </a:r>
            <a:r>
              <a:rPr lang="de-DE" dirty="0"/>
              <a:t> </a:t>
            </a:r>
            <a:r>
              <a:rPr lang="de-DE" dirty="0" err="1"/>
              <a:t>can</a:t>
            </a:r>
            <a:r>
              <a:rPr lang="de-DE" dirty="0"/>
              <a:t> do </a:t>
            </a:r>
            <a:r>
              <a:rPr lang="de-DE" dirty="0" err="1"/>
              <a:t>it</a:t>
            </a:r>
            <a:r>
              <a:rPr lang="de-DE" dirty="0"/>
              <a:t>“ (R. </a:t>
            </a:r>
            <a:r>
              <a:rPr lang="de-DE" dirty="0" err="1"/>
              <a:t>Jaenisch</a:t>
            </a:r>
            <a:r>
              <a:rPr lang="de-DE" dirty="0"/>
              <a:t>, MIT)</a:t>
            </a:r>
          </a:p>
          <a:p>
            <a:endParaRPr lang="de-DE" dirty="0"/>
          </a:p>
          <a:p>
            <a:r>
              <a:rPr lang="de-DE" dirty="0"/>
              <a:t>Safe </a:t>
            </a:r>
            <a:r>
              <a:rPr lang="de-DE" dirty="0" err="1"/>
              <a:t>handling</a:t>
            </a:r>
            <a:r>
              <a:rPr lang="de-DE" dirty="0"/>
              <a:t> and </a:t>
            </a:r>
            <a:r>
              <a:rPr lang="de-DE" dirty="0" err="1"/>
              <a:t>regulation</a:t>
            </a:r>
            <a:r>
              <a:rPr lang="de-DE" dirty="0"/>
              <a:t>?</a:t>
            </a:r>
          </a:p>
          <a:p>
            <a:pPr marL="0" indent="0">
              <a:buNone/>
            </a:pPr>
            <a:endParaRPr lang="de-DE" sz="1050" dirty="0"/>
          </a:p>
          <a:p>
            <a:endParaRPr lang="de-DE" dirty="0"/>
          </a:p>
          <a:p>
            <a:endParaRPr lang="de-DE" dirty="0"/>
          </a:p>
        </p:txBody>
      </p:sp>
      <p:pic>
        <p:nvPicPr>
          <p:cNvPr id="4" name="Grafik 3">
            <a:extLst>
              <a:ext uri="{FF2B5EF4-FFF2-40B4-BE49-F238E27FC236}">
                <a16:creationId xmlns="" xmlns:a16="http://schemas.microsoft.com/office/drawing/2014/main" id="{EFB1A9BB-EACB-4370-B170-6740DF5782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9351" y="69242"/>
            <a:ext cx="1813560" cy="2326607"/>
          </a:xfrm>
          <a:prstGeom prst="rect">
            <a:avLst/>
          </a:prstGeom>
        </p:spPr>
      </p:pic>
      <p:sp>
        <p:nvSpPr>
          <p:cNvPr id="5" name="Textfeld 4">
            <a:extLst>
              <a:ext uri="{FF2B5EF4-FFF2-40B4-BE49-F238E27FC236}">
                <a16:creationId xmlns="" xmlns:a16="http://schemas.microsoft.com/office/drawing/2014/main" id="{C8C4AFB8-1F61-4587-9A4C-63E2CF791FB7}"/>
              </a:ext>
            </a:extLst>
          </p:cNvPr>
          <p:cNvSpPr txBox="1"/>
          <p:nvPr/>
        </p:nvSpPr>
        <p:spPr>
          <a:xfrm>
            <a:off x="432596" y="4686300"/>
            <a:ext cx="8733509" cy="577081"/>
          </a:xfrm>
          <a:prstGeom prst="rect">
            <a:avLst/>
          </a:prstGeom>
          <a:noFill/>
        </p:spPr>
        <p:txBody>
          <a:bodyPr wrap="square" rtlCol="0">
            <a:spAutoFit/>
          </a:bodyPr>
          <a:lstStyle/>
          <a:p>
            <a:r>
              <a:rPr lang="de-DE" sz="1050" dirty="0"/>
              <a:t>https://www.sciencemag.org/news/2016/11/any-idiot-can-do-it-genome-editor-crispr-could-put-mutant-mice-everyones-reach</a:t>
            </a:r>
            <a:br>
              <a:rPr lang="de-DE" sz="1050" dirty="0"/>
            </a:br>
            <a:r>
              <a:rPr lang="de-DE" sz="1050" dirty="0"/>
              <a:t>https://www.nature.com/news/crispr-the-disruptor-1.17673</a:t>
            </a:r>
          </a:p>
          <a:p>
            <a:endParaRPr lang="de-DE" sz="1050" dirty="0"/>
          </a:p>
        </p:txBody>
      </p:sp>
    </p:spTree>
    <p:extLst>
      <p:ext uri="{BB962C8B-B14F-4D97-AF65-F5344CB8AC3E}">
        <p14:creationId xmlns:p14="http://schemas.microsoft.com/office/powerpoint/2010/main" val="5077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2CA9281-95ED-4D22-9AB3-8E42379EF60B}"/>
              </a:ext>
            </a:extLst>
          </p:cNvPr>
          <p:cNvSpPr>
            <a:spLocks noGrp="1"/>
          </p:cNvSpPr>
          <p:nvPr>
            <p:ph type="title"/>
          </p:nvPr>
        </p:nvSpPr>
        <p:spPr/>
        <p:txBody>
          <a:bodyPr/>
          <a:lstStyle/>
          <a:p>
            <a:r>
              <a:rPr lang="de-DE" dirty="0"/>
              <a:t>Genome </a:t>
            </a:r>
            <a:r>
              <a:rPr lang="de-DE" dirty="0" err="1"/>
              <a:t>editing</a:t>
            </a:r>
            <a:r>
              <a:rPr lang="de-DE" dirty="0"/>
              <a:t> in Biohacking</a:t>
            </a:r>
          </a:p>
        </p:txBody>
      </p:sp>
      <p:sp>
        <p:nvSpPr>
          <p:cNvPr id="3" name="Inhaltsplatzhalter 2">
            <a:extLst>
              <a:ext uri="{FF2B5EF4-FFF2-40B4-BE49-F238E27FC236}">
                <a16:creationId xmlns="" xmlns:a16="http://schemas.microsoft.com/office/drawing/2014/main" id="{E3862C22-5912-4591-9BCF-E8839471A2E7}"/>
              </a:ext>
            </a:extLst>
          </p:cNvPr>
          <p:cNvSpPr>
            <a:spLocks noGrp="1"/>
          </p:cNvSpPr>
          <p:nvPr>
            <p:ph idx="1"/>
          </p:nvPr>
        </p:nvSpPr>
        <p:spPr/>
        <p:txBody>
          <a:bodyPr/>
          <a:lstStyle/>
          <a:p>
            <a:r>
              <a:rPr lang="en-US" dirty="0"/>
              <a:t>EU: Genome editing equal to genetic engineering -&gt; permitted in safety labs </a:t>
            </a:r>
          </a:p>
          <a:p>
            <a:endParaRPr lang="en-US" dirty="0"/>
          </a:p>
          <a:p>
            <a:r>
              <a:rPr lang="en-US" dirty="0" smtClean="0"/>
              <a:t>The </a:t>
            </a:r>
            <a:r>
              <a:rPr lang="en-US" dirty="0"/>
              <a:t>Odin – CRISPR Kit - Genome editing for </a:t>
            </a:r>
            <a:r>
              <a:rPr lang="en-US" dirty="0" smtClean="0"/>
              <a:t>beginners</a:t>
            </a:r>
            <a:endParaRPr lang="de-DE" dirty="0"/>
          </a:p>
        </p:txBody>
      </p:sp>
      <p:pic>
        <p:nvPicPr>
          <p:cNvPr id="1026" name="Picture 2" descr="https://lh4.googleusercontent.com/ympoBXSTwNqZhAVEn7_cfF-yniLX9o2dVY9Cvpl-P1CHUhwMzq_vMbJmUR08D3ltmWDCYSQ3Madm5Avu_OVnUjssCe-kCjJYX4Q877lDXR6gGXfYAvUJDqRulwjWQHlcI6JOHPfhz94">
            <a:extLst>
              <a:ext uri="{FF2B5EF4-FFF2-40B4-BE49-F238E27FC236}">
                <a16:creationId xmlns="" xmlns:a16="http://schemas.microsoft.com/office/drawing/2014/main" id="{E09EC3FE-6EBA-49A7-84A7-A2164B005A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20729" y="2815403"/>
            <a:ext cx="4700111" cy="1817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020729" y="4853354"/>
            <a:ext cx="4388863" cy="215444"/>
          </a:xfrm>
          <a:prstGeom prst="rect">
            <a:avLst/>
          </a:prstGeom>
          <a:noFill/>
        </p:spPr>
        <p:txBody>
          <a:bodyPr wrap="square" rtlCol="0">
            <a:spAutoFit/>
          </a:bodyPr>
          <a:lstStyle/>
          <a:p>
            <a:r>
              <a:rPr lang="de-AT" sz="800" dirty="0"/>
              <a:t>http://www.the-odin.com/diy-crispr-kit/</a:t>
            </a:r>
          </a:p>
        </p:txBody>
      </p:sp>
    </p:spTree>
    <p:extLst>
      <p:ext uri="{BB962C8B-B14F-4D97-AF65-F5344CB8AC3E}">
        <p14:creationId xmlns:p14="http://schemas.microsoft.com/office/powerpoint/2010/main" val="325703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41E6E74-6EC2-4EC6-94E1-0AB375001A3D}"/>
              </a:ext>
            </a:extLst>
          </p:cNvPr>
          <p:cNvSpPr>
            <a:spLocks noGrp="1"/>
          </p:cNvSpPr>
          <p:nvPr>
            <p:ph type="title"/>
          </p:nvPr>
        </p:nvSpPr>
        <p:spPr>
          <a:xfrm>
            <a:off x="484583" y="339538"/>
            <a:ext cx="8197689" cy="1050398"/>
          </a:xfrm>
        </p:spPr>
        <p:txBody>
          <a:bodyPr/>
          <a:lstStyle/>
          <a:p>
            <a:r>
              <a:rPr lang="de-DE" sz="2800" dirty="0"/>
              <a:t>Biohackers </a:t>
            </a:r>
            <a:r>
              <a:rPr lang="de-DE" sz="2800" dirty="0" err="1"/>
              <a:t>experiences</a:t>
            </a:r>
            <a:r>
              <a:rPr lang="de-DE" sz="2800" dirty="0"/>
              <a:t> </a:t>
            </a:r>
            <a:r>
              <a:rPr lang="de-DE" sz="2800" dirty="0" err="1"/>
              <a:t>with</a:t>
            </a:r>
            <a:r>
              <a:rPr lang="de-DE" sz="2800" dirty="0"/>
              <a:t> Genome </a:t>
            </a:r>
            <a:r>
              <a:rPr lang="de-DE" sz="2800" dirty="0" err="1"/>
              <a:t>editing</a:t>
            </a:r>
            <a:endParaRPr lang="de-DE" sz="2800" dirty="0"/>
          </a:p>
        </p:txBody>
      </p:sp>
      <p:graphicFrame>
        <p:nvGraphicFramePr>
          <p:cNvPr id="12" name="Diagramm 11">
            <a:extLst>
              <a:ext uri="{FF2B5EF4-FFF2-40B4-BE49-F238E27FC236}">
                <a16:creationId xmlns="" xmlns:a16="http://schemas.microsoft.com/office/drawing/2014/main" id="{B78C7434-18CC-4599-A1D6-AD6A6F8D2605}"/>
              </a:ext>
            </a:extLst>
          </p:cNvPr>
          <p:cNvGraphicFramePr>
            <a:graphicFrameLocks/>
          </p:cNvGraphicFramePr>
          <p:nvPr>
            <p:extLst>
              <p:ext uri="{D42A27DB-BD31-4B8C-83A1-F6EECF244321}">
                <p14:modId xmlns:p14="http://schemas.microsoft.com/office/powerpoint/2010/main" val="4142627601"/>
              </p:ext>
            </p:extLst>
          </p:nvPr>
        </p:nvGraphicFramePr>
        <p:xfrm>
          <a:off x="11970071" y="1262092"/>
          <a:ext cx="3429000" cy="238887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a:extLst>
              <a:ext uri="{FF2B5EF4-FFF2-40B4-BE49-F238E27FC236}">
                <a16:creationId xmlns="" xmlns:a16="http://schemas.microsoft.com/office/drawing/2014/main" id="{A0314F11-2D75-412C-9F90-9A52191954D9}"/>
              </a:ext>
            </a:extLst>
          </p:cNvPr>
          <p:cNvSpPr txBox="1"/>
          <p:nvPr/>
        </p:nvSpPr>
        <p:spPr>
          <a:xfrm>
            <a:off x="8274991" y="4763478"/>
            <a:ext cx="1432560" cy="253916"/>
          </a:xfrm>
          <a:prstGeom prst="rect">
            <a:avLst/>
          </a:prstGeom>
          <a:noFill/>
        </p:spPr>
        <p:txBody>
          <a:bodyPr wrap="square" rtlCol="0">
            <a:spAutoFit/>
          </a:bodyPr>
          <a:lstStyle/>
          <a:p>
            <a:r>
              <a:rPr lang="de-DE" sz="1050" dirty="0"/>
              <a:t>n= 48</a:t>
            </a:r>
          </a:p>
        </p:txBody>
      </p:sp>
      <p:sp>
        <p:nvSpPr>
          <p:cNvPr id="3" name="Textfeld 2"/>
          <p:cNvSpPr txBox="1"/>
          <p:nvPr/>
        </p:nvSpPr>
        <p:spPr>
          <a:xfrm>
            <a:off x="10755632" y="4085960"/>
            <a:ext cx="1214439" cy="253916"/>
          </a:xfrm>
          <a:prstGeom prst="rect">
            <a:avLst/>
          </a:prstGeom>
          <a:noFill/>
        </p:spPr>
        <p:txBody>
          <a:bodyPr wrap="square" rtlCol="0">
            <a:spAutoFit/>
          </a:bodyPr>
          <a:lstStyle/>
          <a:p>
            <a:r>
              <a:rPr lang="de-AT" sz="1050" dirty="0"/>
              <a:t>Satz</a:t>
            </a:r>
          </a:p>
        </p:txBody>
      </p:sp>
      <p:grpSp>
        <p:nvGrpSpPr>
          <p:cNvPr id="7" name="Gruppieren 6">
            <a:extLst>
              <a:ext uri="{FF2B5EF4-FFF2-40B4-BE49-F238E27FC236}">
                <a16:creationId xmlns="" xmlns:a16="http://schemas.microsoft.com/office/drawing/2014/main" id="{6003D067-50AA-4B47-B3F1-D65B25F8DCD5}"/>
              </a:ext>
            </a:extLst>
          </p:cNvPr>
          <p:cNvGrpSpPr/>
          <p:nvPr/>
        </p:nvGrpSpPr>
        <p:grpSpPr>
          <a:xfrm>
            <a:off x="2849594" y="1975028"/>
            <a:ext cx="3057157" cy="3351868"/>
            <a:chOff x="3397889" y="288216"/>
            <a:chExt cx="4076210" cy="4469157"/>
          </a:xfrm>
        </p:grpSpPr>
        <p:sp>
          <p:nvSpPr>
            <p:cNvPr id="5" name="Textfeld 4"/>
            <p:cNvSpPr txBox="1"/>
            <p:nvPr/>
          </p:nvSpPr>
          <p:spPr>
            <a:xfrm>
              <a:off x="3397889" y="288216"/>
              <a:ext cx="3688083" cy="2831544"/>
            </a:xfrm>
            <a:prstGeom prst="rect">
              <a:avLst/>
            </a:prstGeom>
            <a:noFill/>
          </p:spPr>
          <p:txBody>
            <a:bodyPr wrap="square" rtlCol="0">
              <a:spAutoFit/>
            </a:bodyPr>
            <a:lstStyle/>
            <a:p>
              <a:pPr algn="ctr"/>
              <a:endParaRPr lang="en-US" sz="1200" b="1" i="1" dirty="0"/>
            </a:p>
            <a:p>
              <a:pPr algn="ctr"/>
              <a:r>
                <a:rPr lang="en-US" sz="1200" b="1" i="1" dirty="0"/>
                <a:t>Cool, hot topic</a:t>
              </a:r>
            </a:p>
            <a:p>
              <a:pPr algn="ctr"/>
              <a:endParaRPr lang="en-US" sz="1200" b="1" i="1" dirty="0"/>
            </a:p>
            <a:p>
              <a:pPr algn="ctr"/>
              <a:r>
                <a:rPr lang="de-DE" sz="1200" b="1" i="1" dirty="0" err="1"/>
                <a:t>It</a:t>
              </a:r>
              <a:r>
                <a:rPr lang="de-DE" sz="1200" b="1" i="1" dirty="0"/>
                <a:t> </a:t>
              </a:r>
              <a:r>
                <a:rPr lang="de-DE" sz="1200" b="1" i="1" dirty="0" err="1"/>
                <a:t>is</a:t>
              </a:r>
              <a:r>
                <a:rPr lang="de-DE" sz="1200" b="1" i="1" dirty="0"/>
                <a:t> </a:t>
              </a:r>
              <a:r>
                <a:rPr lang="de-DE" sz="1200" b="1" i="1" dirty="0" err="1"/>
                <a:t>the</a:t>
              </a:r>
              <a:r>
                <a:rPr lang="de-DE" sz="1200" b="1" i="1" dirty="0"/>
                <a:t> </a:t>
              </a:r>
              <a:r>
                <a:rPr lang="de-DE" sz="1200" b="1" i="1" dirty="0" err="1"/>
                <a:t>future</a:t>
              </a:r>
              <a:endParaRPr lang="de-DE" sz="1200" b="1" i="1" dirty="0"/>
            </a:p>
            <a:p>
              <a:pPr algn="ctr"/>
              <a:endParaRPr lang="de-DE" sz="1200" b="1" i="1" dirty="0"/>
            </a:p>
            <a:p>
              <a:pPr algn="ctr"/>
              <a:r>
                <a:rPr lang="de-DE" sz="1200" b="1" i="1" dirty="0"/>
                <a:t>More </a:t>
              </a:r>
              <a:r>
                <a:rPr lang="de-DE" sz="1200" b="1" i="1" dirty="0" err="1"/>
                <a:t>possibilities</a:t>
              </a:r>
              <a:endParaRPr lang="de-DE" sz="1200" b="1" i="1" dirty="0"/>
            </a:p>
            <a:p>
              <a:pPr algn="ctr"/>
              <a:endParaRPr lang="de-DE" sz="1200" b="1" i="1" dirty="0"/>
            </a:p>
            <a:p>
              <a:pPr algn="ctr"/>
              <a:r>
                <a:rPr lang="en-US" sz="1200" b="1" i="1" dirty="0"/>
                <a:t>Don´t want to work with it (~20%)</a:t>
              </a:r>
              <a:endParaRPr lang="de-AT" sz="1200" b="1" i="1" dirty="0"/>
            </a:p>
            <a:p>
              <a:endParaRPr lang="de-AT" sz="1200" b="1" i="1" dirty="0"/>
            </a:p>
            <a:p>
              <a:endParaRPr lang="de-AT" sz="1200" b="1" i="1" dirty="0"/>
            </a:p>
            <a:p>
              <a:endParaRPr lang="de-AT" sz="1200" b="1" i="1" dirty="0"/>
            </a:p>
          </p:txBody>
        </p:sp>
        <p:sp>
          <p:nvSpPr>
            <p:cNvPr id="15" name="Textfeld 14">
              <a:extLst>
                <a:ext uri="{FF2B5EF4-FFF2-40B4-BE49-F238E27FC236}">
                  <a16:creationId xmlns="" xmlns:a16="http://schemas.microsoft.com/office/drawing/2014/main" id="{B62702CD-133D-45DF-BF20-2DCF437D455F}"/>
                </a:ext>
              </a:extLst>
            </p:cNvPr>
            <p:cNvSpPr txBox="1"/>
            <p:nvPr/>
          </p:nvSpPr>
          <p:spPr>
            <a:xfrm>
              <a:off x="4717900" y="4418818"/>
              <a:ext cx="2756199" cy="338555"/>
            </a:xfrm>
            <a:prstGeom prst="rect">
              <a:avLst/>
            </a:prstGeom>
            <a:noFill/>
          </p:spPr>
          <p:txBody>
            <a:bodyPr wrap="square" rtlCol="0">
              <a:spAutoFit/>
            </a:bodyPr>
            <a:lstStyle/>
            <a:p>
              <a:endParaRPr lang="de-AT" sz="1050" dirty="0"/>
            </a:p>
          </p:txBody>
        </p:sp>
        <p:sp>
          <p:nvSpPr>
            <p:cNvPr id="16" name="Textfeld 15">
              <a:extLst>
                <a:ext uri="{FF2B5EF4-FFF2-40B4-BE49-F238E27FC236}">
                  <a16:creationId xmlns="" xmlns:a16="http://schemas.microsoft.com/office/drawing/2014/main" id="{C122F1E1-6FBF-4E61-9E24-6E359CEB1113}"/>
                </a:ext>
              </a:extLst>
            </p:cNvPr>
            <p:cNvSpPr txBox="1"/>
            <p:nvPr/>
          </p:nvSpPr>
          <p:spPr>
            <a:xfrm>
              <a:off x="4578945" y="3882914"/>
              <a:ext cx="2756199" cy="338555"/>
            </a:xfrm>
            <a:prstGeom prst="rect">
              <a:avLst/>
            </a:prstGeom>
            <a:noFill/>
          </p:spPr>
          <p:txBody>
            <a:bodyPr wrap="square" rtlCol="0">
              <a:spAutoFit/>
            </a:bodyPr>
            <a:lstStyle/>
            <a:p>
              <a:endParaRPr lang="de-AT" sz="1050" dirty="0"/>
            </a:p>
          </p:txBody>
        </p:sp>
      </p:grpSp>
      <p:sp>
        <p:nvSpPr>
          <p:cNvPr id="10" name="Textfeld 9">
            <a:extLst>
              <a:ext uri="{FF2B5EF4-FFF2-40B4-BE49-F238E27FC236}">
                <a16:creationId xmlns="" xmlns:a16="http://schemas.microsoft.com/office/drawing/2014/main" id="{65EC2FD9-95B3-45F7-9E42-775E65B50709}"/>
              </a:ext>
            </a:extLst>
          </p:cNvPr>
          <p:cNvSpPr txBox="1"/>
          <p:nvPr/>
        </p:nvSpPr>
        <p:spPr>
          <a:xfrm>
            <a:off x="1138681" y="4349308"/>
            <a:ext cx="2437886" cy="577081"/>
          </a:xfrm>
          <a:prstGeom prst="rect">
            <a:avLst/>
          </a:prstGeom>
          <a:noFill/>
        </p:spPr>
        <p:txBody>
          <a:bodyPr wrap="square" rtlCol="0">
            <a:spAutoFit/>
          </a:bodyPr>
          <a:lstStyle/>
          <a:p>
            <a:r>
              <a:rPr lang="de-DE" sz="1050" dirty="0"/>
              <a:t>Bacteria and </a:t>
            </a:r>
            <a:r>
              <a:rPr lang="de-DE" sz="1050" dirty="0" err="1"/>
              <a:t>yeast</a:t>
            </a:r>
            <a:endParaRPr lang="de-DE" sz="1050" dirty="0"/>
          </a:p>
          <a:p>
            <a:r>
              <a:rPr lang="de-DE" sz="1050" dirty="0"/>
              <a:t>Plants </a:t>
            </a:r>
          </a:p>
          <a:p>
            <a:r>
              <a:rPr lang="de-DE" sz="1050" dirty="0" err="1"/>
              <a:t>Eukaryotik</a:t>
            </a:r>
            <a:r>
              <a:rPr lang="de-DE" sz="1050" dirty="0"/>
              <a:t> </a:t>
            </a:r>
            <a:r>
              <a:rPr lang="de-DE" sz="1050" dirty="0" err="1"/>
              <a:t>cell</a:t>
            </a:r>
            <a:r>
              <a:rPr lang="de-DE" sz="1050" dirty="0"/>
              <a:t> </a:t>
            </a:r>
            <a:r>
              <a:rPr lang="de-DE" sz="1050" dirty="0" err="1"/>
              <a:t>lines</a:t>
            </a:r>
            <a:endParaRPr lang="de-DE" sz="1050" dirty="0"/>
          </a:p>
        </p:txBody>
      </p:sp>
      <p:graphicFrame>
        <p:nvGraphicFramePr>
          <p:cNvPr id="21" name="Diagramm 20">
            <a:extLst>
              <a:ext uri="{FF2B5EF4-FFF2-40B4-BE49-F238E27FC236}">
                <a16:creationId xmlns="" xmlns:a16="http://schemas.microsoft.com/office/drawing/2014/main" id="{663AD53A-FE2A-4B39-AA70-7F05405253D4}"/>
              </a:ext>
            </a:extLst>
          </p:cNvPr>
          <p:cNvGraphicFramePr>
            <a:graphicFrameLocks/>
          </p:cNvGraphicFramePr>
          <p:nvPr>
            <p:extLst>
              <p:ext uri="{D42A27DB-BD31-4B8C-83A1-F6EECF244321}">
                <p14:modId xmlns:p14="http://schemas.microsoft.com/office/powerpoint/2010/main" val="1631742227"/>
              </p:ext>
            </p:extLst>
          </p:nvPr>
        </p:nvGraphicFramePr>
        <p:xfrm>
          <a:off x="4439288" y="1596676"/>
          <a:ext cx="4637021" cy="33416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Diagramm 21">
            <a:extLst>
              <a:ext uri="{FF2B5EF4-FFF2-40B4-BE49-F238E27FC236}">
                <a16:creationId xmlns="" xmlns:a16="http://schemas.microsoft.com/office/drawing/2014/main" id="{21FD609E-4431-4E1C-82CF-4A7C4233DD3E}"/>
              </a:ext>
            </a:extLst>
          </p:cNvPr>
          <p:cNvGraphicFramePr>
            <a:graphicFrameLocks/>
          </p:cNvGraphicFramePr>
          <p:nvPr>
            <p:extLst>
              <p:ext uri="{D42A27DB-BD31-4B8C-83A1-F6EECF244321}">
                <p14:modId xmlns:p14="http://schemas.microsoft.com/office/powerpoint/2010/main" val="1478134121"/>
              </p:ext>
            </p:extLst>
          </p:nvPr>
        </p:nvGraphicFramePr>
        <p:xfrm>
          <a:off x="-388012" y="1596676"/>
          <a:ext cx="4344376" cy="24892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613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21"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1102</Words>
  <Application>Microsoft Office PowerPoint</Application>
  <PresentationFormat>Bildschirmpräsentation (16:9)</PresentationFormat>
  <Paragraphs>173</Paragraphs>
  <Slides>13</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Century Gothic</vt:lpstr>
      <vt:lpstr>Wingdings 3</vt:lpstr>
      <vt:lpstr>Ion</vt:lpstr>
      <vt:lpstr>Biohacking as possible playground for genome editing </vt:lpstr>
      <vt:lpstr>Search Queries for „Biohacking“</vt:lpstr>
      <vt:lpstr>Our Definition of Biohacking</vt:lpstr>
      <vt:lpstr>European Biohacker Community</vt:lpstr>
      <vt:lpstr>Biohacking activities</vt:lpstr>
      <vt:lpstr>Open bioLab Graz Austria (OLGA)</vt:lpstr>
      <vt:lpstr>Genome editing</vt:lpstr>
      <vt:lpstr>Genome editing in Biohacking</vt:lpstr>
      <vt:lpstr>Biohackers experiences with Genome editing</vt:lpstr>
      <vt:lpstr>Do you expect Genome Editing methods such as CRISPR/Cas to extend biohacking activities ?</vt:lpstr>
      <vt:lpstr>Do you expect Genome Editing methods if used in biohacking, to result in increased risks compared to classical genetic modification technology? </vt:lpstr>
      <vt:lpstr>Biohackers opinions on genome editing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Biohacking as possible playground for genome editing</dc:title>
  <dc:creator>Ribonucleotid Reduktase</dc:creator>
  <cp:lastModifiedBy>Ribonucleotid Reduktase</cp:lastModifiedBy>
  <cp:revision>62</cp:revision>
  <dcterms:modified xsi:type="dcterms:W3CDTF">2019-09-10T19:33:38Z</dcterms:modified>
</cp:coreProperties>
</file>